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64" r:id="rId2"/>
  </p:sldMasterIdLst>
  <p:notesMasterIdLst>
    <p:notesMasterId r:id="rId30"/>
  </p:notesMasterIdLst>
  <p:handoutMasterIdLst>
    <p:handoutMasterId r:id="rId31"/>
  </p:handoutMasterIdLst>
  <p:sldIdLst>
    <p:sldId id="842" r:id="rId3"/>
    <p:sldId id="867" r:id="rId4"/>
    <p:sldId id="868" r:id="rId5"/>
    <p:sldId id="869" r:id="rId6"/>
    <p:sldId id="870" r:id="rId7"/>
    <p:sldId id="871" r:id="rId8"/>
    <p:sldId id="872" r:id="rId9"/>
    <p:sldId id="873" r:id="rId10"/>
    <p:sldId id="874" r:id="rId11"/>
    <p:sldId id="875" r:id="rId12"/>
    <p:sldId id="876" r:id="rId13"/>
    <p:sldId id="877" r:id="rId14"/>
    <p:sldId id="791" r:id="rId15"/>
    <p:sldId id="854" r:id="rId16"/>
    <p:sldId id="855" r:id="rId17"/>
    <p:sldId id="856" r:id="rId18"/>
    <p:sldId id="857" r:id="rId19"/>
    <p:sldId id="858" r:id="rId20"/>
    <p:sldId id="859" r:id="rId21"/>
    <p:sldId id="860" r:id="rId22"/>
    <p:sldId id="861" r:id="rId23"/>
    <p:sldId id="862" r:id="rId24"/>
    <p:sldId id="863" r:id="rId25"/>
    <p:sldId id="864" r:id="rId26"/>
    <p:sldId id="865" r:id="rId27"/>
    <p:sldId id="866" r:id="rId28"/>
    <p:sldId id="851"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窦苗" initials="窦苗" lastIdx="4" clrIdx="0"/>
  <p:cmAuthor id="2" name="窦苗" initials="窦"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DED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02" autoAdjust="0"/>
  </p:normalViewPr>
  <p:slideViewPr>
    <p:cSldViewPr snapToGrid="0">
      <p:cViewPr varScale="1">
        <p:scale>
          <a:sx n="70" d="100"/>
          <a:sy n="70" d="100"/>
        </p:scale>
        <p:origin x="536" y="56"/>
      </p:cViewPr>
      <p:guideLst/>
    </p:cSldViewPr>
  </p:slideViewPr>
  <p:notesTextViewPr>
    <p:cViewPr>
      <p:scale>
        <a:sx n="1" d="1"/>
        <a:sy n="1" d="1"/>
      </p:scale>
      <p:origin x="0" y="0"/>
    </p:cViewPr>
  </p:notesText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B3B272-B0E2-42CD-982A-F346D4565924}" type="datetimeFigureOut">
              <a:rPr lang="zh-CN" altLang="en-US" smtClean="0"/>
              <a:t>2018/8/14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144C68-DD6B-427E-88B9-2750121DB76E}" type="slidenum">
              <a:rPr lang="zh-CN" altLang="en-US" smtClean="0"/>
              <a:t>‹#›</a:t>
            </a:fld>
            <a:endParaRPr lang="zh-CN" altLang="en-US"/>
          </a:p>
        </p:txBody>
      </p:sp>
    </p:spTree>
    <p:extLst>
      <p:ext uri="{BB962C8B-B14F-4D97-AF65-F5344CB8AC3E}">
        <p14:creationId xmlns:p14="http://schemas.microsoft.com/office/powerpoint/2010/main" val="2080206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0CCEC-05C3-48C0-BE51-50D7B1532CF1}" type="datetimeFigureOut">
              <a:rPr lang="zh-CN" altLang="en-US" smtClean="0"/>
              <a:t>2018/8/14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E64BA-7DC1-4F36-91E7-2E757A39067E}" type="slidenum">
              <a:rPr lang="zh-CN" altLang="en-US" smtClean="0"/>
              <a:t>‹#›</a:t>
            </a:fld>
            <a:endParaRPr lang="zh-CN" altLang="en-US"/>
          </a:p>
        </p:txBody>
      </p:sp>
    </p:spTree>
    <p:extLst>
      <p:ext uri="{BB962C8B-B14F-4D97-AF65-F5344CB8AC3E}">
        <p14:creationId xmlns:p14="http://schemas.microsoft.com/office/powerpoint/2010/main" val="221442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a:t>
            </a:fld>
            <a:endParaRPr lang="zh-CN" altLang="en-US"/>
          </a:p>
        </p:txBody>
      </p:sp>
    </p:spTree>
    <p:extLst>
      <p:ext uri="{BB962C8B-B14F-4D97-AF65-F5344CB8AC3E}">
        <p14:creationId xmlns:p14="http://schemas.microsoft.com/office/powerpoint/2010/main" val="1750144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11</a:t>
            </a:fld>
            <a:endParaRPr lang="zh-CN" altLang="en-US"/>
          </a:p>
        </p:txBody>
      </p:sp>
    </p:spTree>
    <p:extLst>
      <p:ext uri="{BB962C8B-B14F-4D97-AF65-F5344CB8AC3E}">
        <p14:creationId xmlns:p14="http://schemas.microsoft.com/office/powerpoint/2010/main" val="4156627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12</a:t>
            </a:fld>
            <a:endParaRPr lang="zh-CN" altLang="en-US"/>
          </a:p>
        </p:txBody>
      </p:sp>
    </p:spTree>
    <p:extLst>
      <p:ext uri="{BB962C8B-B14F-4D97-AF65-F5344CB8AC3E}">
        <p14:creationId xmlns:p14="http://schemas.microsoft.com/office/powerpoint/2010/main" val="2887987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13</a:t>
            </a:fld>
            <a:endParaRPr lang="zh-CN" altLang="en-US"/>
          </a:p>
        </p:txBody>
      </p:sp>
    </p:spTree>
    <p:extLst>
      <p:ext uri="{BB962C8B-B14F-4D97-AF65-F5344CB8AC3E}">
        <p14:creationId xmlns:p14="http://schemas.microsoft.com/office/powerpoint/2010/main" val="775055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14</a:t>
            </a:fld>
            <a:endParaRPr lang="zh-CN" altLang="en-US"/>
          </a:p>
        </p:txBody>
      </p:sp>
    </p:spTree>
    <p:extLst>
      <p:ext uri="{BB962C8B-B14F-4D97-AF65-F5344CB8AC3E}">
        <p14:creationId xmlns:p14="http://schemas.microsoft.com/office/powerpoint/2010/main" val="843050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15</a:t>
            </a:fld>
            <a:endParaRPr lang="zh-CN" altLang="en-US"/>
          </a:p>
        </p:txBody>
      </p:sp>
    </p:spTree>
    <p:extLst>
      <p:ext uri="{BB962C8B-B14F-4D97-AF65-F5344CB8AC3E}">
        <p14:creationId xmlns:p14="http://schemas.microsoft.com/office/powerpoint/2010/main" val="412021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16</a:t>
            </a:fld>
            <a:endParaRPr lang="zh-CN" altLang="en-US"/>
          </a:p>
        </p:txBody>
      </p:sp>
    </p:spTree>
    <p:extLst>
      <p:ext uri="{BB962C8B-B14F-4D97-AF65-F5344CB8AC3E}">
        <p14:creationId xmlns:p14="http://schemas.microsoft.com/office/powerpoint/2010/main" val="395277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17</a:t>
            </a:fld>
            <a:endParaRPr lang="zh-CN" altLang="en-US"/>
          </a:p>
        </p:txBody>
      </p:sp>
    </p:spTree>
    <p:extLst>
      <p:ext uri="{BB962C8B-B14F-4D97-AF65-F5344CB8AC3E}">
        <p14:creationId xmlns:p14="http://schemas.microsoft.com/office/powerpoint/2010/main" val="3383867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18</a:t>
            </a:fld>
            <a:endParaRPr lang="zh-CN" altLang="en-US"/>
          </a:p>
        </p:txBody>
      </p:sp>
    </p:spTree>
    <p:extLst>
      <p:ext uri="{BB962C8B-B14F-4D97-AF65-F5344CB8AC3E}">
        <p14:creationId xmlns:p14="http://schemas.microsoft.com/office/powerpoint/2010/main" val="1916431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19</a:t>
            </a:fld>
            <a:endParaRPr lang="zh-CN" altLang="en-US"/>
          </a:p>
        </p:txBody>
      </p:sp>
    </p:spTree>
    <p:extLst>
      <p:ext uri="{BB962C8B-B14F-4D97-AF65-F5344CB8AC3E}">
        <p14:creationId xmlns:p14="http://schemas.microsoft.com/office/powerpoint/2010/main" val="1369586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20</a:t>
            </a:fld>
            <a:endParaRPr lang="zh-CN" altLang="en-US"/>
          </a:p>
        </p:txBody>
      </p:sp>
    </p:spTree>
    <p:extLst>
      <p:ext uri="{BB962C8B-B14F-4D97-AF65-F5344CB8AC3E}">
        <p14:creationId xmlns:p14="http://schemas.microsoft.com/office/powerpoint/2010/main" val="696160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3</a:t>
            </a:fld>
            <a:endParaRPr lang="zh-CN" altLang="en-US"/>
          </a:p>
        </p:txBody>
      </p:sp>
    </p:spTree>
    <p:extLst>
      <p:ext uri="{BB962C8B-B14F-4D97-AF65-F5344CB8AC3E}">
        <p14:creationId xmlns:p14="http://schemas.microsoft.com/office/powerpoint/2010/main" val="2922961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21</a:t>
            </a:fld>
            <a:endParaRPr lang="zh-CN" altLang="en-US"/>
          </a:p>
        </p:txBody>
      </p:sp>
    </p:spTree>
    <p:extLst>
      <p:ext uri="{BB962C8B-B14F-4D97-AF65-F5344CB8AC3E}">
        <p14:creationId xmlns:p14="http://schemas.microsoft.com/office/powerpoint/2010/main" val="3566253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22</a:t>
            </a:fld>
            <a:endParaRPr lang="zh-CN" altLang="en-US"/>
          </a:p>
        </p:txBody>
      </p:sp>
    </p:spTree>
    <p:extLst>
      <p:ext uri="{BB962C8B-B14F-4D97-AF65-F5344CB8AC3E}">
        <p14:creationId xmlns:p14="http://schemas.microsoft.com/office/powerpoint/2010/main" val="1215630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23</a:t>
            </a:fld>
            <a:endParaRPr lang="zh-CN" altLang="en-US"/>
          </a:p>
        </p:txBody>
      </p:sp>
    </p:spTree>
    <p:extLst>
      <p:ext uri="{BB962C8B-B14F-4D97-AF65-F5344CB8AC3E}">
        <p14:creationId xmlns:p14="http://schemas.microsoft.com/office/powerpoint/2010/main" val="2318242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24</a:t>
            </a:fld>
            <a:endParaRPr lang="zh-CN" altLang="en-US"/>
          </a:p>
        </p:txBody>
      </p:sp>
    </p:spTree>
    <p:extLst>
      <p:ext uri="{BB962C8B-B14F-4D97-AF65-F5344CB8AC3E}">
        <p14:creationId xmlns:p14="http://schemas.microsoft.com/office/powerpoint/2010/main" val="453385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25</a:t>
            </a:fld>
            <a:endParaRPr lang="zh-CN" altLang="en-US"/>
          </a:p>
        </p:txBody>
      </p:sp>
    </p:spTree>
    <p:extLst>
      <p:ext uri="{BB962C8B-B14F-4D97-AF65-F5344CB8AC3E}">
        <p14:creationId xmlns:p14="http://schemas.microsoft.com/office/powerpoint/2010/main" val="32332924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26</a:t>
            </a:fld>
            <a:endParaRPr lang="zh-CN" altLang="en-US"/>
          </a:p>
        </p:txBody>
      </p:sp>
    </p:spTree>
    <p:extLst>
      <p:ext uri="{BB962C8B-B14F-4D97-AF65-F5344CB8AC3E}">
        <p14:creationId xmlns:p14="http://schemas.microsoft.com/office/powerpoint/2010/main" val="8429414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p>
            <a:endParaRPr lang="zh-CN" altLang="en-US" smtClean="0"/>
          </a:p>
        </p:txBody>
      </p:sp>
      <p:sp>
        <p:nvSpPr>
          <p:cNvPr id="778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CC99"/>
                </a:solidFill>
                <a:latin typeface="华文中宋" panose="02010600040101010101" pitchFamily="2" charset="-122"/>
                <a:ea typeface="华文中宋" panose="02010600040101010101" pitchFamily="2" charset="-122"/>
              </a:defRPr>
            </a:lvl1pPr>
            <a:lvl2pPr marL="742950" indent="-285750">
              <a:defRPr>
                <a:solidFill>
                  <a:srgbClr val="FFCC99"/>
                </a:solidFill>
                <a:latin typeface="华文中宋" panose="02010600040101010101" pitchFamily="2" charset="-122"/>
                <a:ea typeface="华文中宋" panose="02010600040101010101" pitchFamily="2" charset="-122"/>
              </a:defRPr>
            </a:lvl2pPr>
            <a:lvl3pPr marL="1143000" indent="-228600">
              <a:defRPr>
                <a:solidFill>
                  <a:srgbClr val="FFCC99"/>
                </a:solidFill>
                <a:latin typeface="华文中宋" panose="02010600040101010101" pitchFamily="2" charset="-122"/>
                <a:ea typeface="华文中宋" panose="02010600040101010101" pitchFamily="2" charset="-122"/>
              </a:defRPr>
            </a:lvl3pPr>
            <a:lvl4pPr marL="1600200" indent="-228600">
              <a:defRPr>
                <a:solidFill>
                  <a:srgbClr val="FFCC99"/>
                </a:solidFill>
                <a:latin typeface="华文中宋" panose="02010600040101010101" pitchFamily="2" charset="-122"/>
                <a:ea typeface="华文中宋" panose="02010600040101010101" pitchFamily="2" charset="-122"/>
              </a:defRPr>
            </a:lvl4pPr>
            <a:lvl5pPr marL="2057400" indent="-228600">
              <a:defRPr>
                <a:solidFill>
                  <a:srgbClr val="FFCC99"/>
                </a:solidFill>
                <a:latin typeface="华文中宋" panose="02010600040101010101" pitchFamily="2" charset="-122"/>
                <a:ea typeface="华文中宋" panose="02010600040101010101" pitchFamily="2" charset="-122"/>
              </a:defRPr>
            </a:lvl5pPr>
            <a:lvl6pPr marL="25146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6pPr>
            <a:lvl7pPr marL="29718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7pPr>
            <a:lvl8pPr marL="34290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8pPr>
            <a:lvl9pPr marL="38862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9pPr>
          </a:lstStyle>
          <a:p>
            <a:fld id="{EF31B7D2-3753-4D11-923B-CE4B2F06986B}" type="slidenum">
              <a:rPr altLang="en-US">
                <a:solidFill>
                  <a:schemeClr val="tx1"/>
                </a:solidFill>
                <a:latin typeface="Arial" panose="020B0604020202020204" pitchFamily="34" charset="0"/>
                <a:ea typeface="宋体" panose="02010600030101010101" pitchFamily="2" charset="-122"/>
              </a:rPr>
              <a:pPr/>
              <a:t>27</a:t>
            </a:fld>
            <a:endParaRPr lang="zh-CN" altLang="en-US">
              <a:solidFill>
                <a:schemeClr val="tx1"/>
              </a:solidFill>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3092920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4</a:t>
            </a:fld>
            <a:endParaRPr lang="zh-CN" altLang="en-US"/>
          </a:p>
        </p:txBody>
      </p:sp>
    </p:spTree>
    <p:extLst>
      <p:ext uri="{BB962C8B-B14F-4D97-AF65-F5344CB8AC3E}">
        <p14:creationId xmlns:p14="http://schemas.microsoft.com/office/powerpoint/2010/main" val="561703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5</a:t>
            </a:fld>
            <a:endParaRPr lang="zh-CN" altLang="en-US"/>
          </a:p>
        </p:txBody>
      </p:sp>
    </p:spTree>
    <p:extLst>
      <p:ext uri="{BB962C8B-B14F-4D97-AF65-F5344CB8AC3E}">
        <p14:creationId xmlns:p14="http://schemas.microsoft.com/office/powerpoint/2010/main" val="2114912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6</a:t>
            </a:fld>
            <a:endParaRPr lang="zh-CN" altLang="en-US"/>
          </a:p>
        </p:txBody>
      </p:sp>
    </p:spTree>
    <p:extLst>
      <p:ext uri="{BB962C8B-B14F-4D97-AF65-F5344CB8AC3E}">
        <p14:creationId xmlns:p14="http://schemas.microsoft.com/office/powerpoint/2010/main" val="2939554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7</a:t>
            </a:fld>
            <a:endParaRPr lang="zh-CN" altLang="en-US"/>
          </a:p>
        </p:txBody>
      </p:sp>
    </p:spTree>
    <p:extLst>
      <p:ext uri="{BB962C8B-B14F-4D97-AF65-F5344CB8AC3E}">
        <p14:creationId xmlns:p14="http://schemas.microsoft.com/office/powerpoint/2010/main" val="2231700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8</a:t>
            </a:fld>
            <a:endParaRPr lang="zh-CN" altLang="en-US"/>
          </a:p>
        </p:txBody>
      </p:sp>
    </p:spTree>
    <p:extLst>
      <p:ext uri="{BB962C8B-B14F-4D97-AF65-F5344CB8AC3E}">
        <p14:creationId xmlns:p14="http://schemas.microsoft.com/office/powerpoint/2010/main" val="3868359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9</a:t>
            </a:fld>
            <a:endParaRPr lang="zh-CN" altLang="en-US"/>
          </a:p>
        </p:txBody>
      </p:sp>
    </p:spTree>
    <p:extLst>
      <p:ext uri="{BB962C8B-B14F-4D97-AF65-F5344CB8AC3E}">
        <p14:creationId xmlns:p14="http://schemas.microsoft.com/office/powerpoint/2010/main" val="185855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4E64BA-7DC1-4F36-91E7-2E757A39067E}" type="slidenum">
              <a:rPr lang="zh-CN" altLang="en-US" smtClean="0"/>
              <a:t>10</a:t>
            </a:fld>
            <a:endParaRPr lang="zh-CN" altLang="en-US"/>
          </a:p>
        </p:txBody>
      </p:sp>
    </p:spTree>
    <p:extLst>
      <p:ext uri="{BB962C8B-B14F-4D97-AF65-F5344CB8AC3E}">
        <p14:creationId xmlns:p14="http://schemas.microsoft.com/office/powerpoint/2010/main" val="39882798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垂直排列标题与文本">
    <p:spTree>
      <p:nvGrpSpPr>
        <p:cNvPr id="1" name=""/>
        <p:cNvGrpSpPr/>
        <p:nvPr/>
      </p:nvGrpSpPr>
      <p:grpSpPr>
        <a:xfrm>
          <a:off x="0" y="0"/>
          <a:ext cx="0" cy="0"/>
          <a:chOff x="0" y="0"/>
          <a:chExt cx="0" cy="0"/>
        </a:xfrm>
      </p:grpSpPr>
      <p:sp>
        <p:nvSpPr>
          <p:cNvPr id="2" name="Rectangle 4(向天歌演示原创免费模板：www.TopPPT.cn)"/>
          <p:cNvSpPr/>
          <p:nvPr userDrawn="1"/>
        </p:nvSpPr>
        <p:spPr>
          <a:xfrm>
            <a:off x="-2117" y="5147734"/>
            <a:ext cx="12194117" cy="4191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pic>
        <p:nvPicPr>
          <p:cNvPr id="3" name="图片 7(向天歌演示原创免费模板：www.TopPPT.c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17" y="2635251"/>
            <a:ext cx="1919817" cy="364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9(向天歌演示原创免费模板：www.TopPPT.c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245600" y="5446184"/>
            <a:ext cx="2946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10(向天歌演示原创免费模板：www.TopPPT.cn)"/>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45451" y="408518"/>
            <a:ext cx="3107267" cy="183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11(向天歌演示原创免费模板：www.TopPPT.cn)"/>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rot="20529615">
            <a:off x="2531534" y="1900767"/>
            <a:ext cx="880533" cy="694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18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3" name="TextBox 1"/>
          <p:cNvSpPr txBox="1">
            <a:spLocks noChangeArrowheads="1"/>
          </p:cNvSpPr>
          <p:nvPr userDrawn="1"/>
        </p:nvSpPr>
        <p:spPr bwMode="auto">
          <a:xfrm>
            <a:off x="527052" y="836084"/>
            <a:ext cx="8832849" cy="5508688"/>
          </a:xfrm>
          <a:prstGeom prst="rect">
            <a:avLst/>
          </a:prstGeom>
          <a:noFill/>
          <a:ln>
            <a:noFill/>
          </a:ln>
          <a:extLst/>
        </p:spPr>
        <p:txBody>
          <a:bodyPr>
            <a:spAutoFit/>
          </a:bodyPr>
          <a:lstStyle>
            <a:lvl1pPr>
              <a:defRPr>
                <a:solidFill>
                  <a:srgbClr val="FFCC99"/>
                </a:solidFill>
                <a:latin typeface="华文中宋" panose="02010600040101010101" pitchFamily="2" charset="-122"/>
                <a:ea typeface="华文中宋" panose="02010600040101010101" pitchFamily="2" charset="-122"/>
              </a:defRPr>
            </a:lvl1pPr>
            <a:lvl2pPr marL="742950" indent="-285750">
              <a:defRPr>
                <a:solidFill>
                  <a:srgbClr val="FFCC99"/>
                </a:solidFill>
                <a:latin typeface="华文中宋" panose="02010600040101010101" pitchFamily="2" charset="-122"/>
                <a:ea typeface="华文中宋" panose="02010600040101010101" pitchFamily="2" charset="-122"/>
              </a:defRPr>
            </a:lvl2pPr>
            <a:lvl3pPr marL="1143000" indent="-228600">
              <a:defRPr>
                <a:solidFill>
                  <a:srgbClr val="FFCC99"/>
                </a:solidFill>
                <a:latin typeface="华文中宋" panose="02010600040101010101" pitchFamily="2" charset="-122"/>
                <a:ea typeface="华文中宋" panose="02010600040101010101" pitchFamily="2" charset="-122"/>
              </a:defRPr>
            </a:lvl3pPr>
            <a:lvl4pPr marL="1600200" indent="-228600">
              <a:defRPr>
                <a:solidFill>
                  <a:srgbClr val="FFCC99"/>
                </a:solidFill>
                <a:latin typeface="华文中宋" panose="02010600040101010101" pitchFamily="2" charset="-122"/>
                <a:ea typeface="华文中宋" panose="02010600040101010101" pitchFamily="2" charset="-122"/>
              </a:defRPr>
            </a:lvl4pPr>
            <a:lvl5pPr marL="2057400" indent="-228600">
              <a:defRPr>
                <a:solidFill>
                  <a:srgbClr val="FFCC99"/>
                </a:solidFill>
                <a:latin typeface="华文中宋" panose="02010600040101010101" pitchFamily="2" charset="-122"/>
                <a:ea typeface="华文中宋" panose="02010600040101010101" pitchFamily="2" charset="-122"/>
              </a:defRPr>
            </a:lvl5pPr>
            <a:lvl6pPr marL="25146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6pPr>
            <a:lvl7pPr marL="29718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7pPr>
            <a:lvl8pPr marL="34290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8pPr>
            <a:lvl9pPr marL="38862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9pPr>
          </a:lstStyle>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p:txBody>
      </p:sp>
      <p:grpSp>
        <p:nvGrpSpPr>
          <p:cNvPr id="5" name="组合 14(向天歌演示原创免费模板：www.TopPPT.cn)"/>
          <p:cNvGrpSpPr>
            <a:grpSpLocks/>
          </p:cNvGrpSpPr>
          <p:nvPr userDrawn="1"/>
        </p:nvGrpSpPr>
        <p:grpSpPr bwMode="auto">
          <a:xfrm>
            <a:off x="-31750" y="6474885"/>
            <a:ext cx="12223751" cy="425449"/>
            <a:chOff x="-32389" y="6473921"/>
            <a:chExt cx="12224389" cy="424896"/>
          </a:xfrm>
        </p:grpSpPr>
        <p:pic>
          <p:nvPicPr>
            <p:cNvPr id="6" name="Picture 2(向天歌演示原创免费模板：www.TopPPT.cn)" descr="C:\Users\admin\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9" y="6473921"/>
              <a:ext cx="4904253" cy="4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向天歌演示原创免费模板：www.TopPPT.cn)" descr="C:\Users\admin\Desktop\1.png"/>
            <p:cNvPicPr>
              <a:picLocks noChangeAspect="1" noChangeArrowheads="1"/>
            </p:cNvPicPr>
            <p:nvPr/>
          </p:nvPicPr>
          <p:blipFill>
            <a:blip r:embed="rId2">
              <a:extLst>
                <a:ext uri="{28A0092B-C50C-407E-A947-70E740481C1C}">
                  <a14:useLocalDpi xmlns:a14="http://schemas.microsoft.com/office/drawing/2010/main" val="0"/>
                </a:ext>
              </a:extLst>
            </a:blip>
            <a:srcRect l="4614"/>
            <a:stretch>
              <a:fillRect/>
            </a:stretch>
          </p:blipFill>
          <p:spPr bwMode="auto">
            <a:xfrm>
              <a:off x="4862239" y="6483546"/>
              <a:ext cx="4677907" cy="4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向天歌演示原创免费模板：www.TopPPT.cn)" descr="C:\Users\admin\Desktop\1.png"/>
            <p:cNvPicPr>
              <a:picLocks noChangeAspect="1" noChangeArrowheads="1"/>
            </p:cNvPicPr>
            <p:nvPr/>
          </p:nvPicPr>
          <p:blipFill>
            <a:blip r:embed="rId2">
              <a:extLst>
                <a:ext uri="{28A0092B-C50C-407E-A947-70E740481C1C}">
                  <a14:useLocalDpi xmlns:a14="http://schemas.microsoft.com/office/drawing/2010/main" val="0"/>
                </a:ext>
              </a:extLst>
            </a:blip>
            <a:srcRect l="4614" r="41148"/>
            <a:stretch>
              <a:fillRect/>
            </a:stretch>
          </p:blipFill>
          <p:spPr bwMode="auto">
            <a:xfrm>
              <a:off x="9532101" y="6498439"/>
              <a:ext cx="2659899" cy="4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文本占位符 3"/>
          <p:cNvSpPr>
            <a:spLocks noGrp="1"/>
          </p:cNvSpPr>
          <p:nvPr>
            <p:ph type="body" sz="quarter" idx="10"/>
          </p:nvPr>
        </p:nvSpPr>
        <p:spPr>
          <a:xfrm>
            <a:off x="527052" y="1142984"/>
            <a:ext cx="8832849" cy="5069432"/>
          </a:xfrm>
          <a:prstGeom prst="rect">
            <a:avLst/>
          </a:prstGeom>
        </p:spPr>
        <p:txBody>
          <a:bodyPr/>
          <a:lstStyle>
            <a:lvl1pPr marL="0" indent="719982" hangingPunct="1">
              <a:lnSpc>
                <a:spcPct val="150000"/>
              </a:lnSpc>
              <a:spcBef>
                <a:spcPts val="0"/>
              </a:spcBef>
              <a:buNone/>
              <a:defRPr sz="2400">
                <a:solidFill>
                  <a:schemeClr val="bg1"/>
                </a:solidFill>
                <a:latin typeface="黑体" pitchFamily="49" charset="-122"/>
                <a:ea typeface="黑体" pitchFamily="49" charset="-122"/>
              </a:defRPr>
            </a:lvl1pPr>
            <a:lvl2pPr>
              <a:lnSpc>
                <a:spcPct val="150000"/>
              </a:lnSpc>
              <a:buNone/>
              <a:defRPr sz="2933">
                <a:solidFill>
                  <a:srgbClr val="FFCC99"/>
                </a:solidFill>
                <a:latin typeface="黑体" pitchFamily="2" charset="-122"/>
                <a:ea typeface="黑体" pitchFamily="2" charset="-122"/>
              </a:defRPr>
            </a:lvl2pPr>
            <a:lvl3pPr>
              <a:lnSpc>
                <a:spcPct val="150000"/>
              </a:lnSpc>
              <a:buNone/>
              <a:defRPr sz="2933">
                <a:solidFill>
                  <a:srgbClr val="FFCC99"/>
                </a:solidFill>
                <a:latin typeface="黑体" pitchFamily="2" charset="-122"/>
                <a:ea typeface="黑体" pitchFamily="2" charset="-122"/>
              </a:defRPr>
            </a:lvl3pPr>
            <a:lvl4pPr>
              <a:lnSpc>
                <a:spcPct val="150000"/>
              </a:lnSpc>
              <a:buNone/>
              <a:defRPr sz="2933">
                <a:solidFill>
                  <a:srgbClr val="FFCC99"/>
                </a:solidFill>
                <a:latin typeface="黑体" pitchFamily="2" charset="-122"/>
                <a:ea typeface="黑体" pitchFamily="2" charset="-122"/>
              </a:defRPr>
            </a:lvl4pPr>
            <a:lvl5pPr>
              <a:lnSpc>
                <a:spcPct val="150000"/>
              </a:lnSpc>
              <a:buNone/>
              <a:defRPr sz="2933">
                <a:solidFill>
                  <a:srgbClr val="FFCC99"/>
                </a:solidFill>
                <a:latin typeface="黑体" pitchFamily="2" charset="-122"/>
                <a:ea typeface="黑体" pitchFamily="2" charset="-122"/>
              </a:defRPr>
            </a:lvl5pPr>
          </a:lstStyle>
          <a:p>
            <a:pPr lvl="0"/>
            <a:r>
              <a:rPr lang="zh-CN" altLang="en-US" dirty="0" smtClean="0"/>
              <a:t>单击此处编辑母版文本样式</a:t>
            </a:r>
            <a:endParaRPr lang="zh-CN" altLang="en-US" dirty="0"/>
          </a:p>
        </p:txBody>
      </p:sp>
      <p:sp>
        <p:nvSpPr>
          <p:cNvPr id="9" name="矩形 8"/>
          <p:cNvSpPr/>
          <p:nvPr userDrawn="1"/>
        </p:nvSpPr>
        <p:spPr>
          <a:xfrm>
            <a:off x="423346" y="849256"/>
            <a:ext cx="243000" cy="2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0" name="矩形 9"/>
          <p:cNvSpPr/>
          <p:nvPr userDrawn="1"/>
        </p:nvSpPr>
        <p:spPr>
          <a:xfrm>
            <a:off x="234346" y="660256"/>
            <a:ext cx="189000" cy="18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cxnSp>
        <p:nvCxnSpPr>
          <p:cNvPr id="11" name="直接连接符 10"/>
          <p:cNvCxnSpPr/>
          <p:nvPr userDrawn="1"/>
        </p:nvCxnSpPr>
        <p:spPr>
          <a:xfrm>
            <a:off x="-18472" y="1139277"/>
            <a:ext cx="9144000" cy="0"/>
          </a:xfrm>
          <a:prstGeom prst="line">
            <a:avLst/>
          </a:prstGeom>
          <a:noFill/>
          <a:ln w="38100" cap="rnd" cmpd="thickThin" algn="ctr">
            <a:gradFill flip="none" rotWithShape="1">
              <a:gsLst>
                <a:gs pos="0">
                  <a:srgbClr val="154172"/>
                </a:gs>
                <a:gs pos="100000">
                  <a:schemeClr val="accent3">
                    <a:lumMod val="40000"/>
                    <a:lumOff val="60000"/>
                  </a:schemeClr>
                </a:gs>
              </a:gsLst>
              <a:path path="circle">
                <a:fillToRect l="100000" t="100000"/>
              </a:path>
              <a:tileRect r="-100000" b="-100000"/>
            </a:gradFill>
            <a:prstDash val="solid"/>
            <a:miter lim="800000"/>
          </a:ln>
          <a:effectLst/>
        </p:spPr>
      </p:cxnSp>
    </p:spTree>
    <p:extLst>
      <p:ext uri="{BB962C8B-B14F-4D97-AF65-F5344CB8AC3E}">
        <p14:creationId xmlns:p14="http://schemas.microsoft.com/office/powerpoint/2010/main" val="196008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空白">
    <p:spTree>
      <p:nvGrpSpPr>
        <p:cNvPr id="1" name=""/>
        <p:cNvGrpSpPr/>
        <p:nvPr/>
      </p:nvGrpSpPr>
      <p:grpSpPr>
        <a:xfrm>
          <a:off x="0" y="0"/>
          <a:ext cx="0" cy="0"/>
          <a:chOff x="0" y="0"/>
          <a:chExt cx="0" cy="0"/>
        </a:xfrm>
      </p:grpSpPr>
      <p:sp>
        <p:nvSpPr>
          <p:cNvPr id="5" name="TextBox 2"/>
          <p:cNvSpPr txBox="1">
            <a:spLocks noChangeArrowheads="1"/>
          </p:cNvSpPr>
          <p:nvPr userDrawn="1"/>
        </p:nvSpPr>
        <p:spPr bwMode="auto">
          <a:xfrm>
            <a:off x="527051" y="1151467"/>
            <a:ext cx="8161867" cy="5508688"/>
          </a:xfrm>
          <a:prstGeom prst="rect">
            <a:avLst/>
          </a:prstGeom>
          <a:noFill/>
          <a:ln>
            <a:noFill/>
          </a:ln>
          <a:extLst/>
        </p:spPr>
        <p:txBody>
          <a:bodyPr>
            <a:spAutoFit/>
          </a:bodyPr>
          <a:lstStyle>
            <a:lvl1pPr>
              <a:defRPr>
                <a:solidFill>
                  <a:srgbClr val="FFCC99"/>
                </a:solidFill>
                <a:latin typeface="华文中宋" panose="02010600040101010101" pitchFamily="2" charset="-122"/>
                <a:ea typeface="华文中宋" panose="02010600040101010101" pitchFamily="2" charset="-122"/>
              </a:defRPr>
            </a:lvl1pPr>
            <a:lvl2pPr marL="742950" indent="-285750">
              <a:defRPr>
                <a:solidFill>
                  <a:srgbClr val="FFCC99"/>
                </a:solidFill>
                <a:latin typeface="华文中宋" panose="02010600040101010101" pitchFamily="2" charset="-122"/>
                <a:ea typeface="华文中宋" panose="02010600040101010101" pitchFamily="2" charset="-122"/>
              </a:defRPr>
            </a:lvl2pPr>
            <a:lvl3pPr marL="1143000" indent="-228600">
              <a:defRPr>
                <a:solidFill>
                  <a:srgbClr val="FFCC99"/>
                </a:solidFill>
                <a:latin typeface="华文中宋" panose="02010600040101010101" pitchFamily="2" charset="-122"/>
                <a:ea typeface="华文中宋" panose="02010600040101010101" pitchFamily="2" charset="-122"/>
              </a:defRPr>
            </a:lvl3pPr>
            <a:lvl4pPr marL="1600200" indent="-228600">
              <a:defRPr>
                <a:solidFill>
                  <a:srgbClr val="FFCC99"/>
                </a:solidFill>
                <a:latin typeface="华文中宋" panose="02010600040101010101" pitchFamily="2" charset="-122"/>
                <a:ea typeface="华文中宋" panose="02010600040101010101" pitchFamily="2" charset="-122"/>
              </a:defRPr>
            </a:lvl4pPr>
            <a:lvl5pPr marL="2057400" indent="-228600">
              <a:defRPr>
                <a:solidFill>
                  <a:srgbClr val="FFCC99"/>
                </a:solidFill>
                <a:latin typeface="华文中宋" panose="02010600040101010101" pitchFamily="2" charset="-122"/>
                <a:ea typeface="华文中宋" panose="02010600040101010101" pitchFamily="2" charset="-122"/>
              </a:defRPr>
            </a:lvl5pPr>
            <a:lvl6pPr marL="25146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6pPr>
            <a:lvl7pPr marL="29718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7pPr>
            <a:lvl8pPr marL="34290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8pPr>
            <a:lvl9pPr marL="38862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9pPr>
          </a:lstStyle>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p:txBody>
      </p:sp>
      <p:grpSp>
        <p:nvGrpSpPr>
          <p:cNvPr id="8" name="组合 14(向天歌演示原创免费模板：www.TopPPT.cn)"/>
          <p:cNvGrpSpPr>
            <a:grpSpLocks/>
          </p:cNvGrpSpPr>
          <p:nvPr userDrawn="1"/>
        </p:nvGrpSpPr>
        <p:grpSpPr bwMode="auto">
          <a:xfrm>
            <a:off x="-31750" y="6474885"/>
            <a:ext cx="12223751" cy="425449"/>
            <a:chOff x="-32389" y="6473921"/>
            <a:chExt cx="12224389" cy="424896"/>
          </a:xfrm>
        </p:grpSpPr>
        <p:pic>
          <p:nvPicPr>
            <p:cNvPr id="9" name="Picture 2(向天歌演示原创免费模板：www.TopPPT.cn)" descr="C:\Users\admin\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9" y="6473921"/>
              <a:ext cx="4904253" cy="4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向天歌演示原创免费模板：www.TopPPT.cn)" descr="C:\Users\admin\Desktop\1.png"/>
            <p:cNvPicPr>
              <a:picLocks noChangeAspect="1" noChangeArrowheads="1"/>
            </p:cNvPicPr>
            <p:nvPr/>
          </p:nvPicPr>
          <p:blipFill>
            <a:blip r:embed="rId2">
              <a:extLst>
                <a:ext uri="{28A0092B-C50C-407E-A947-70E740481C1C}">
                  <a14:useLocalDpi xmlns:a14="http://schemas.microsoft.com/office/drawing/2010/main" val="0"/>
                </a:ext>
              </a:extLst>
            </a:blip>
            <a:srcRect l="4614"/>
            <a:stretch>
              <a:fillRect/>
            </a:stretch>
          </p:blipFill>
          <p:spPr bwMode="auto">
            <a:xfrm>
              <a:off x="4862239" y="6483546"/>
              <a:ext cx="4677907" cy="4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向天歌演示原创免费模板：www.TopPPT.cn)" descr="C:\Users\admin\Desktop\1.png"/>
            <p:cNvPicPr>
              <a:picLocks noChangeAspect="1" noChangeArrowheads="1"/>
            </p:cNvPicPr>
            <p:nvPr/>
          </p:nvPicPr>
          <p:blipFill>
            <a:blip r:embed="rId2">
              <a:extLst>
                <a:ext uri="{28A0092B-C50C-407E-A947-70E740481C1C}">
                  <a14:useLocalDpi xmlns:a14="http://schemas.microsoft.com/office/drawing/2010/main" val="0"/>
                </a:ext>
              </a:extLst>
            </a:blip>
            <a:srcRect l="4614" r="41148"/>
            <a:stretch>
              <a:fillRect/>
            </a:stretch>
          </p:blipFill>
          <p:spPr bwMode="auto">
            <a:xfrm>
              <a:off x="9532101" y="6498439"/>
              <a:ext cx="2659899" cy="4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文本占位符 3"/>
          <p:cNvSpPr>
            <a:spLocks noGrp="1"/>
          </p:cNvSpPr>
          <p:nvPr>
            <p:ph type="body" sz="quarter" idx="10"/>
          </p:nvPr>
        </p:nvSpPr>
        <p:spPr>
          <a:xfrm>
            <a:off x="527053" y="937684"/>
            <a:ext cx="8161236" cy="5274733"/>
          </a:xfrm>
          <a:prstGeom prst="rect">
            <a:avLst/>
          </a:prstGeom>
        </p:spPr>
        <p:txBody>
          <a:bodyPr/>
          <a:lstStyle>
            <a:lvl1pPr marL="0" indent="719982" hangingPunct="1">
              <a:lnSpc>
                <a:spcPct val="150000"/>
              </a:lnSpc>
              <a:spcBef>
                <a:spcPts val="0"/>
              </a:spcBef>
              <a:buNone/>
              <a:defRPr sz="2400">
                <a:solidFill>
                  <a:schemeClr val="bg1"/>
                </a:solidFill>
                <a:latin typeface="微软雅黑" pitchFamily="34" charset="-122"/>
                <a:ea typeface="微软雅黑" pitchFamily="34" charset="-122"/>
              </a:defRPr>
            </a:lvl1pPr>
            <a:lvl2pPr>
              <a:lnSpc>
                <a:spcPct val="150000"/>
              </a:lnSpc>
              <a:buNone/>
              <a:defRPr sz="2933">
                <a:solidFill>
                  <a:srgbClr val="FFCC99"/>
                </a:solidFill>
                <a:latin typeface="黑体" pitchFamily="2" charset="-122"/>
                <a:ea typeface="黑体" pitchFamily="2" charset="-122"/>
              </a:defRPr>
            </a:lvl2pPr>
            <a:lvl3pPr>
              <a:lnSpc>
                <a:spcPct val="150000"/>
              </a:lnSpc>
              <a:buNone/>
              <a:defRPr sz="2933">
                <a:solidFill>
                  <a:srgbClr val="FFCC99"/>
                </a:solidFill>
                <a:latin typeface="黑体" pitchFamily="2" charset="-122"/>
                <a:ea typeface="黑体" pitchFamily="2" charset="-122"/>
              </a:defRPr>
            </a:lvl3pPr>
            <a:lvl4pPr>
              <a:lnSpc>
                <a:spcPct val="150000"/>
              </a:lnSpc>
              <a:buNone/>
              <a:defRPr sz="2933">
                <a:solidFill>
                  <a:srgbClr val="FFCC99"/>
                </a:solidFill>
                <a:latin typeface="黑体" pitchFamily="2" charset="-122"/>
                <a:ea typeface="黑体" pitchFamily="2" charset="-122"/>
              </a:defRPr>
            </a:lvl4pPr>
            <a:lvl5pPr>
              <a:lnSpc>
                <a:spcPct val="150000"/>
              </a:lnSpc>
              <a:buNone/>
              <a:defRPr sz="2933">
                <a:solidFill>
                  <a:srgbClr val="FFCC99"/>
                </a:solidFill>
                <a:latin typeface="黑体" pitchFamily="2" charset="-122"/>
                <a:ea typeface="黑体" pitchFamily="2" charset="-122"/>
              </a:defRPr>
            </a:lvl5pPr>
          </a:lstStyle>
          <a:p>
            <a:pPr lvl="0"/>
            <a:r>
              <a:rPr lang="zh-CN" altLang="en-US" dirty="0" smtClean="0"/>
              <a:t>单击此处编辑母版文本样式</a:t>
            </a:r>
            <a:endParaRPr lang="zh-CN" altLang="en-US" dirty="0"/>
          </a:p>
        </p:txBody>
      </p:sp>
      <p:sp>
        <p:nvSpPr>
          <p:cNvPr id="10" name="内容占位符 9"/>
          <p:cNvSpPr>
            <a:spLocks noGrp="1"/>
          </p:cNvSpPr>
          <p:nvPr>
            <p:ph sz="quarter" idx="11"/>
          </p:nvPr>
        </p:nvSpPr>
        <p:spPr>
          <a:xfrm>
            <a:off x="1320800" y="452670"/>
            <a:ext cx="4775200" cy="444500"/>
          </a:xfrm>
          <a:prstGeom prst="rect">
            <a:avLst/>
          </a:prstGeom>
        </p:spPr>
        <p:txBody>
          <a:bodyPr/>
          <a:lstStyle>
            <a:lvl1pPr marL="0" indent="0">
              <a:spcBef>
                <a:spcPts val="0"/>
              </a:spcBef>
              <a:buNone/>
              <a:defRPr sz="2667">
                <a:solidFill>
                  <a:schemeClr val="bg1"/>
                </a:solidFill>
                <a:latin typeface="黑体" panose="02010609060101010101" pitchFamily="49" charset="-122"/>
                <a:ea typeface="黑体" panose="02010609060101010101" pitchFamily="49" charset="-122"/>
              </a:defRPr>
            </a:lvl1pPr>
            <a:lvl2pPr marL="0" indent="0">
              <a:spcBef>
                <a:spcPts val="0"/>
              </a:spcBef>
              <a:buNone/>
              <a:defRPr sz="2667">
                <a:solidFill>
                  <a:schemeClr val="bg1"/>
                </a:solidFill>
                <a:latin typeface="华文隶书" pitchFamily="2" charset="-122"/>
                <a:ea typeface="华文隶书" pitchFamily="2" charset="-122"/>
              </a:defRPr>
            </a:lvl2pPr>
            <a:lvl3pPr marL="0" indent="0">
              <a:spcBef>
                <a:spcPts val="0"/>
              </a:spcBef>
              <a:buNone/>
              <a:defRPr sz="2667">
                <a:solidFill>
                  <a:schemeClr val="bg1"/>
                </a:solidFill>
                <a:latin typeface="华文隶书" pitchFamily="2" charset="-122"/>
                <a:ea typeface="华文隶书" pitchFamily="2" charset="-122"/>
              </a:defRPr>
            </a:lvl3pPr>
            <a:lvl4pPr marL="0" indent="0">
              <a:spcBef>
                <a:spcPts val="0"/>
              </a:spcBef>
              <a:buNone/>
              <a:defRPr sz="2667">
                <a:solidFill>
                  <a:schemeClr val="bg1"/>
                </a:solidFill>
                <a:latin typeface="华文隶书" pitchFamily="2" charset="-122"/>
                <a:ea typeface="华文隶书" pitchFamily="2" charset="-122"/>
              </a:defRPr>
            </a:lvl4pPr>
            <a:lvl5pPr marL="0" indent="0">
              <a:spcBef>
                <a:spcPts val="0"/>
              </a:spcBef>
              <a:buNone/>
              <a:defRPr sz="2667">
                <a:solidFill>
                  <a:schemeClr val="bg1"/>
                </a:solidFill>
                <a:latin typeface="华文隶书" pitchFamily="2" charset="-122"/>
                <a:ea typeface="华文隶书" pitchFamily="2" charset="-122"/>
              </a:defRPr>
            </a:lvl5pPr>
          </a:lstStyle>
          <a:p>
            <a:pPr lvl="0"/>
            <a:r>
              <a:rPr lang="zh-CN" altLang="en-US" dirty="0" smtClean="0"/>
              <a:t>单击此处编辑母版文本样式</a:t>
            </a:r>
            <a:endParaRPr lang="zh-CN" altLang="en-US" dirty="0"/>
          </a:p>
        </p:txBody>
      </p:sp>
      <p:sp>
        <p:nvSpPr>
          <p:cNvPr id="16" name="矩形 15"/>
          <p:cNvSpPr/>
          <p:nvPr userDrawn="1"/>
        </p:nvSpPr>
        <p:spPr>
          <a:xfrm>
            <a:off x="423346" y="595256"/>
            <a:ext cx="243000" cy="2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7" name="矩形 16"/>
          <p:cNvSpPr/>
          <p:nvPr userDrawn="1"/>
        </p:nvSpPr>
        <p:spPr>
          <a:xfrm>
            <a:off x="234346" y="406256"/>
            <a:ext cx="189000" cy="18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cxnSp>
        <p:nvCxnSpPr>
          <p:cNvPr id="18" name="直接连接符 17"/>
          <p:cNvCxnSpPr/>
          <p:nvPr userDrawn="1"/>
        </p:nvCxnSpPr>
        <p:spPr>
          <a:xfrm>
            <a:off x="-18472" y="885277"/>
            <a:ext cx="9144000" cy="0"/>
          </a:xfrm>
          <a:prstGeom prst="line">
            <a:avLst/>
          </a:prstGeom>
          <a:noFill/>
          <a:ln w="38100" cap="rnd" cmpd="thickThin" algn="ctr">
            <a:gradFill flip="none" rotWithShape="1">
              <a:gsLst>
                <a:gs pos="0">
                  <a:srgbClr val="154172"/>
                </a:gs>
                <a:gs pos="100000">
                  <a:schemeClr val="accent3">
                    <a:lumMod val="40000"/>
                    <a:lumOff val="60000"/>
                  </a:schemeClr>
                </a:gs>
              </a:gsLst>
              <a:path path="circle">
                <a:fillToRect l="100000" t="100000"/>
              </a:path>
              <a:tileRect r="-100000" b="-100000"/>
            </a:gradFill>
            <a:prstDash val="solid"/>
            <a:miter lim="800000"/>
          </a:ln>
          <a:effectLst/>
        </p:spPr>
      </p:cxnSp>
    </p:spTree>
    <p:extLst>
      <p:ext uri="{BB962C8B-B14F-4D97-AF65-F5344CB8AC3E}">
        <p14:creationId xmlns:p14="http://schemas.microsoft.com/office/powerpoint/2010/main" val="343804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空白">
    <p:spTree>
      <p:nvGrpSpPr>
        <p:cNvPr id="1" name=""/>
        <p:cNvGrpSpPr/>
        <p:nvPr/>
      </p:nvGrpSpPr>
      <p:grpSpPr>
        <a:xfrm>
          <a:off x="0" y="0"/>
          <a:ext cx="0" cy="0"/>
          <a:chOff x="0" y="0"/>
          <a:chExt cx="0" cy="0"/>
        </a:xfrm>
      </p:grpSpPr>
      <p:sp>
        <p:nvSpPr>
          <p:cNvPr id="3" name="TextBox 1"/>
          <p:cNvSpPr txBox="1">
            <a:spLocks noChangeArrowheads="1"/>
          </p:cNvSpPr>
          <p:nvPr userDrawn="1"/>
        </p:nvSpPr>
        <p:spPr bwMode="auto">
          <a:xfrm>
            <a:off x="527052" y="836084"/>
            <a:ext cx="8832849" cy="5508688"/>
          </a:xfrm>
          <a:prstGeom prst="rect">
            <a:avLst/>
          </a:prstGeom>
          <a:noFill/>
          <a:ln>
            <a:noFill/>
          </a:ln>
          <a:extLst/>
        </p:spPr>
        <p:txBody>
          <a:bodyPr>
            <a:spAutoFit/>
          </a:bodyPr>
          <a:lstStyle>
            <a:lvl1pPr>
              <a:defRPr>
                <a:solidFill>
                  <a:srgbClr val="FFCC99"/>
                </a:solidFill>
                <a:latin typeface="华文中宋" panose="02010600040101010101" pitchFamily="2" charset="-122"/>
                <a:ea typeface="华文中宋" panose="02010600040101010101" pitchFamily="2" charset="-122"/>
              </a:defRPr>
            </a:lvl1pPr>
            <a:lvl2pPr marL="742950" indent="-285750">
              <a:defRPr>
                <a:solidFill>
                  <a:srgbClr val="FFCC99"/>
                </a:solidFill>
                <a:latin typeface="华文中宋" panose="02010600040101010101" pitchFamily="2" charset="-122"/>
                <a:ea typeface="华文中宋" panose="02010600040101010101" pitchFamily="2" charset="-122"/>
              </a:defRPr>
            </a:lvl2pPr>
            <a:lvl3pPr marL="1143000" indent="-228600">
              <a:defRPr>
                <a:solidFill>
                  <a:srgbClr val="FFCC99"/>
                </a:solidFill>
                <a:latin typeface="华文中宋" panose="02010600040101010101" pitchFamily="2" charset="-122"/>
                <a:ea typeface="华文中宋" panose="02010600040101010101" pitchFamily="2" charset="-122"/>
              </a:defRPr>
            </a:lvl3pPr>
            <a:lvl4pPr marL="1600200" indent="-228600">
              <a:defRPr>
                <a:solidFill>
                  <a:srgbClr val="FFCC99"/>
                </a:solidFill>
                <a:latin typeface="华文中宋" panose="02010600040101010101" pitchFamily="2" charset="-122"/>
                <a:ea typeface="华文中宋" panose="02010600040101010101" pitchFamily="2" charset="-122"/>
              </a:defRPr>
            </a:lvl4pPr>
            <a:lvl5pPr marL="2057400" indent="-228600">
              <a:defRPr>
                <a:solidFill>
                  <a:srgbClr val="FFCC99"/>
                </a:solidFill>
                <a:latin typeface="华文中宋" panose="02010600040101010101" pitchFamily="2" charset="-122"/>
                <a:ea typeface="华文中宋" panose="02010600040101010101" pitchFamily="2" charset="-122"/>
              </a:defRPr>
            </a:lvl5pPr>
            <a:lvl6pPr marL="25146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6pPr>
            <a:lvl7pPr marL="29718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7pPr>
            <a:lvl8pPr marL="34290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8pPr>
            <a:lvl9pPr marL="38862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9pPr>
          </a:lstStyle>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a:p>
            <a:pPr eaLnBrk="1" hangingPunct="1">
              <a:lnSpc>
                <a:spcPct val="150000"/>
              </a:lnSpc>
              <a:defRPr/>
            </a:pPr>
            <a:endParaRPr lang="en-US" altLang="zh-CN" sz="2933" smtClean="0">
              <a:latin typeface="黑体" panose="02010609060101010101" pitchFamily="49" charset="-122"/>
              <a:ea typeface="黑体" panose="02010609060101010101" pitchFamily="49" charset="-122"/>
            </a:endParaRPr>
          </a:p>
        </p:txBody>
      </p:sp>
      <p:sp>
        <p:nvSpPr>
          <p:cNvPr id="4" name="文本占位符 3"/>
          <p:cNvSpPr>
            <a:spLocks noGrp="1"/>
          </p:cNvSpPr>
          <p:nvPr>
            <p:ph type="body" sz="quarter" idx="10"/>
          </p:nvPr>
        </p:nvSpPr>
        <p:spPr>
          <a:xfrm>
            <a:off x="527052" y="836084"/>
            <a:ext cx="8832849" cy="5376333"/>
          </a:xfrm>
          <a:prstGeom prst="rect">
            <a:avLst/>
          </a:prstGeom>
        </p:spPr>
        <p:txBody>
          <a:bodyPr/>
          <a:lstStyle>
            <a:lvl1pPr marL="0" indent="719982" hangingPunct="1">
              <a:lnSpc>
                <a:spcPct val="150000"/>
              </a:lnSpc>
              <a:spcBef>
                <a:spcPts val="0"/>
              </a:spcBef>
              <a:buNone/>
              <a:defRPr sz="2933">
                <a:solidFill>
                  <a:schemeClr val="tx1"/>
                </a:solidFill>
                <a:latin typeface="微软雅黑" pitchFamily="34" charset="-122"/>
                <a:ea typeface="微软雅黑" pitchFamily="34" charset="-122"/>
              </a:defRPr>
            </a:lvl1pPr>
            <a:lvl2pPr>
              <a:lnSpc>
                <a:spcPct val="150000"/>
              </a:lnSpc>
              <a:buNone/>
              <a:defRPr sz="2933">
                <a:solidFill>
                  <a:srgbClr val="FFCC99"/>
                </a:solidFill>
                <a:latin typeface="黑体" pitchFamily="2" charset="-122"/>
                <a:ea typeface="黑体" pitchFamily="2" charset="-122"/>
              </a:defRPr>
            </a:lvl2pPr>
            <a:lvl3pPr>
              <a:lnSpc>
                <a:spcPct val="150000"/>
              </a:lnSpc>
              <a:buNone/>
              <a:defRPr sz="2933">
                <a:solidFill>
                  <a:srgbClr val="FFCC99"/>
                </a:solidFill>
                <a:latin typeface="黑体" pitchFamily="2" charset="-122"/>
                <a:ea typeface="黑体" pitchFamily="2" charset="-122"/>
              </a:defRPr>
            </a:lvl3pPr>
            <a:lvl4pPr>
              <a:lnSpc>
                <a:spcPct val="150000"/>
              </a:lnSpc>
              <a:buNone/>
              <a:defRPr sz="2933">
                <a:solidFill>
                  <a:srgbClr val="FFCC99"/>
                </a:solidFill>
                <a:latin typeface="黑体" pitchFamily="2" charset="-122"/>
                <a:ea typeface="黑体" pitchFamily="2" charset="-122"/>
              </a:defRPr>
            </a:lvl4pPr>
            <a:lvl5pPr>
              <a:lnSpc>
                <a:spcPct val="150000"/>
              </a:lnSpc>
              <a:buNone/>
              <a:defRPr sz="2933">
                <a:solidFill>
                  <a:srgbClr val="FFCC99"/>
                </a:solidFill>
                <a:latin typeface="黑体" pitchFamily="2" charset="-122"/>
                <a:ea typeface="黑体" pitchFamily="2" charset="-122"/>
              </a:defRPr>
            </a:lvl5pPr>
          </a:lstStyle>
          <a:p>
            <a:pPr lvl="0"/>
            <a:r>
              <a:rPr lang="zh-CN" altLang="en-US" dirty="0" smtClean="0"/>
              <a:t>单击此处编辑母版文本样式</a:t>
            </a:r>
            <a:endParaRPr lang="zh-CN" altLang="en-US" dirty="0"/>
          </a:p>
        </p:txBody>
      </p:sp>
      <p:sp>
        <p:nvSpPr>
          <p:cNvPr id="5" name="矩形 4"/>
          <p:cNvSpPr/>
          <p:nvPr userDrawn="1"/>
        </p:nvSpPr>
        <p:spPr>
          <a:xfrm>
            <a:off x="423346" y="564776"/>
            <a:ext cx="243000" cy="2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6" name="矩形 5"/>
          <p:cNvSpPr/>
          <p:nvPr userDrawn="1"/>
        </p:nvSpPr>
        <p:spPr>
          <a:xfrm>
            <a:off x="234346" y="375776"/>
            <a:ext cx="189000" cy="18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cxnSp>
        <p:nvCxnSpPr>
          <p:cNvPr id="7" name="直接连接符 6"/>
          <p:cNvCxnSpPr/>
          <p:nvPr userDrawn="1"/>
        </p:nvCxnSpPr>
        <p:spPr>
          <a:xfrm>
            <a:off x="-18472" y="854797"/>
            <a:ext cx="9144000" cy="0"/>
          </a:xfrm>
          <a:prstGeom prst="line">
            <a:avLst/>
          </a:prstGeom>
          <a:noFill/>
          <a:ln w="38100" cap="rnd" cmpd="thickThin" algn="ctr">
            <a:gradFill flip="none" rotWithShape="1">
              <a:gsLst>
                <a:gs pos="0">
                  <a:srgbClr val="154172"/>
                </a:gs>
                <a:gs pos="100000">
                  <a:schemeClr val="accent3">
                    <a:lumMod val="40000"/>
                    <a:lumOff val="60000"/>
                  </a:schemeClr>
                </a:gs>
              </a:gsLst>
              <a:path path="circle">
                <a:fillToRect l="100000" t="100000"/>
              </a:path>
              <a:tileRect r="-100000" b="-100000"/>
            </a:gradFill>
            <a:prstDash val="solid"/>
            <a:miter lim="800000"/>
          </a:ln>
          <a:effectLst/>
        </p:spPr>
      </p:cxnSp>
    </p:spTree>
    <p:extLst>
      <p:ext uri="{BB962C8B-B14F-4D97-AF65-F5344CB8AC3E}">
        <p14:creationId xmlns:p14="http://schemas.microsoft.com/office/powerpoint/2010/main" val="361409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527053" y="836084"/>
            <a:ext cx="8022588" cy="5508688"/>
          </a:xfrm>
          <a:prstGeom prst="rect">
            <a:avLst/>
          </a:prstGeom>
          <a:noFill/>
          <a:ln>
            <a:noFill/>
          </a:ln>
        </p:spPr>
        <p:txBody>
          <a:bodyPr wrap="square">
            <a:spAutoFit/>
          </a:bodyPr>
          <a:lstStyle>
            <a:lvl1pPr>
              <a:defRPr>
                <a:solidFill>
                  <a:srgbClr val="FFCC99"/>
                </a:solidFill>
                <a:latin typeface="华文中宋" panose="02010600040101010101" pitchFamily="2" charset="-122"/>
                <a:ea typeface="华文中宋" panose="02010600040101010101" pitchFamily="2" charset="-122"/>
              </a:defRPr>
            </a:lvl1pPr>
            <a:lvl2pPr marL="742950" indent="-285750">
              <a:defRPr>
                <a:solidFill>
                  <a:srgbClr val="FFCC99"/>
                </a:solidFill>
                <a:latin typeface="华文中宋" panose="02010600040101010101" pitchFamily="2" charset="-122"/>
                <a:ea typeface="华文中宋" panose="02010600040101010101" pitchFamily="2" charset="-122"/>
              </a:defRPr>
            </a:lvl2pPr>
            <a:lvl3pPr marL="1143000" indent="-228600">
              <a:defRPr>
                <a:solidFill>
                  <a:srgbClr val="FFCC99"/>
                </a:solidFill>
                <a:latin typeface="华文中宋" panose="02010600040101010101" pitchFamily="2" charset="-122"/>
                <a:ea typeface="华文中宋" panose="02010600040101010101" pitchFamily="2" charset="-122"/>
              </a:defRPr>
            </a:lvl3pPr>
            <a:lvl4pPr marL="1600200" indent="-228600">
              <a:defRPr>
                <a:solidFill>
                  <a:srgbClr val="FFCC99"/>
                </a:solidFill>
                <a:latin typeface="华文中宋" panose="02010600040101010101" pitchFamily="2" charset="-122"/>
                <a:ea typeface="华文中宋" panose="02010600040101010101" pitchFamily="2" charset="-122"/>
              </a:defRPr>
            </a:lvl4pPr>
            <a:lvl5pPr marL="2057400" indent="-228600">
              <a:defRPr>
                <a:solidFill>
                  <a:srgbClr val="FFCC99"/>
                </a:solidFill>
                <a:latin typeface="华文中宋" panose="02010600040101010101" pitchFamily="2" charset="-122"/>
                <a:ea typeface="华文中宋" panose="02010600040101010101" pitchFamily="2" charset="-122"/>
              </a:defRPr>
            </a:lvl5pPr>
            <a:lvl6pPr marL="25146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6pPr>
            <a:lvl7pPr marL="29718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7pPr>
            <a:lvl8pPr marL="34290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8pPr>
            <a:lvl9pPr marL="3886200" indent="-228600" eaLnBrk="0" fontAlgn="base" hangingPunct="0">
              <a:spcBef>
                <a:spcPct val="0"/>
              </a:spcBef>
              <a:spcAft>
                <a:spcPct val="0"/>
              </a:spcAft>
              <a:defRPr>
                <a:solidFill>
                  <a:srgbClr val="FFCC99"/>
                </a:solidFill>
                <a:latin typeface="华文中宋" panose="02010600040101010101" pitchFamily="2" charset="-122"/>
                <a:ea typeface="华文中宋" panose="02010600040101010101" pitchFamily="2" charset="-122"/>
              </a:defRPr>
            </a:lvl9pPr>
          </a:lstStyle>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a:p>
            <a:pPr>
              <a:lnSpc>
                <a:spcPct val="150000"/>
              </a:lnSpc>
              <a:buFontTx/>
              <a:buNone/>
              <a:defRPr/>
            </a:pPr>
            <a:endParaRPr lang="en-US" altLang="zh-CN" sz="2933" smtClean="0">
              <a:latin typeface="黑体" panose="02010609060101010101" pitchFamily="49" charset="-122"/>
              <a:ea typeface="黑体" panose="02010609060101010101" pitchFamily="49" charset="-122"/>
              <a:sym typeface="+mn-ea"/>
            </a:endParaRPr>
          </a:p>
        </p:txBody>
      </p:sp>
      <p:sp>
        <p:nvSpPr>
          <p:cNvPr id="4" name="文本占位符 3"/>
          <p:cNvSpPr>
            <a:spLocks noGrp="1"/>
          </p:cNvSpPr>
          <p:nvPr>
            <p:ph type="body" sz="quarter" idx="10"/>
          </p:nvPr>
        </p:nvSpPr>
        <p:spPr>
          <a:xfrm>
            <a:off x="527053" y="836084"/>
            <a:ext cx="8223756" cy="5376333"/>
          </a:xfrm>
          <a:prstGeom prst="rect">
            <a:avLst/>
          </a:prstGeom>
        </p:spPr>
        <p:txBody>
          <a:bodyPr/>
          <a:lstStyle>
            <a:lvl1pPr marL="0" indent="719649" hangingPunct="1">
              <a:lnSpc>
                <a:spcPct val="150000"/>
              </a:lnSpc>
              <a:spcBef>
                <a:spcPts val="0"/>
              </a:spcBef>
              <a:buNone/>
              <a:defRPr sz="1800">
                <a:solidFill>
                  <a:schemeClr val="bg1"/>
                </a:solidFill>
                <a:latin typeface="微软雅黑" panose="020B0503020204020204" pitchFamily="34" charset="-122"/>
                <a:ea typeface="微软雅黑" panose="020B0503020204020204" pitchFamily="34" charset="-122"/>
              </a:defRPr>
            </a:lvl1pPr>
            <a:lvl2pPr>
              <a:lnSpc>
                <a:spcPct val="150000"/>
              </a:lnSpc>
              <a:buNone/>
              <a:defRPr sz="2933">
                <a:solidFill>
                  <a:srgbClr val="FFCC99"/>
                </a:solidFill>
                <a:latin typeface="黑体" panose="02010609060101010101" pitchFamily="49" charset="-122"/>
                <a:ea typeface="黑体" panose="02010609060101010101" pitchFamily="49" charset="-122"/>
              </a:defRPr>
            </a:lvl2pPr>
            <a:lvl3pPr>
              <a:lnSpc>
                <a:spcPct val="150000"/>
              </a:lnSpc>
              <a:buNone/>
              <a:defRPr sz="2933">
                <a:solidFill>
                  <a:srgbClr val="FFCC99"/>
                </a:solidFill>
                <a:latin typeface="黑体" panose="02010609060101010101" pitchFamily="49" charset="-122"/>
                <a:ea typeface="黑体" panose="02010609060101010101" pitchFamily="49" charset="-122"/>
              </a:defRPr>
            </a:lvl3pPr>
            <a:lvl4pPr>
              <a:lnSpc>
                <a:spcPct val="150000"/>
              </a:lnSpc>
              <a:buNone/>
              <a:defRPr sz="2933">
                <a:solidFill>
                  <a:srgbClr val="FFCC99"/>
                </a:solidFill>
                <a:latin typeface="黑体" panose="02010609060101010101" pitchFamily="49" charset="-122"/>
                <a:ea typeface="黑体" panose="02010609060101010101" pitchFamily="49" charset="-122"/>
              </a:defRPr>
            </a:lvl4pPr>
            <a:lvl5pPr>
              <a:lnSpc>
                <a:spcPct val="150000"/>
              </a:lnSpc>
              <a:buNone/>
              <a:defRPr sz="2933">
                <a:solidFill>
                  <a:srgbClr val="FFCC99"/>
                </a:solidFill>
                <a:latin typeface="黑体" panose="02010609060101010101" pitchFamily="49" charset="-122"/>
                <a:ea typeface="黑体" panose="02010609060101010101" pitchFamily="49" charset="-122"/>
              </a:defRPr>
            </a:lvl5pPr>
          </a:lstStyle>
          <a:p>
            <a:pPr lvl="0"/>
            <a:r>
              <a:rPr lang="zh-CN" altLang="en-US" noProof="1" smtClean="0"/>
              <a:t>单击此处编辑母版文本样式</a:t>
            </a:r>
            <a:endParaRPr lang="zh-CN" altLang="en-US" noProof="1"/>
          </a:p>
        </p:txBody>
      </p:sp>
      <p:sp>
        <p:nvSpPr>
          <p:cNvPr id="10" name="矩形 9"/>
          <p:cNvSpPr/>
          <p:nvPr userDrawn="1"/>
        </p:nvSpPr>
        <p:spPr>
          <a:xfrm>
            <a:off x="423346" y="605416"/>
            <a:ext cx="243000" cy="2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 name="矩形 10"/>
          <p:cNvSpPr/>
          <p:nvPr userDrawn="1"/>
        </p:nvSpPr>
        <p:spPr>
          <a:xfrm>
            <a:off x="234346" y="416416"/>
            <a:ext cx="189000" cy="18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cxnSp>
        <p:nvCxnSpPr>
          <p:cNvPr id="12" name="直接连接符 11"/>
          <p:cNvCxnSpPr/>
          <p:nvPr userDrawn="1"/>
        </p:nvCxnSpPr>
        <p:spPr>
          <a:xfrm>
            <a:off x="-18472" y="895437"/>
            <a:ext cx="9144000" cy="0"/>
          </a:xfrm>
          <a:prstGeom prst="line">
            <a:avLst/>
          </a:prstGeom>
          <a:noFill/>
          <a:ln w="38100" cap="rnd" cmpd="thickThin" algn="ctr">
            <a:gradFill flip="none" rotWithShape="1">
              <a:gsLst>
                <a:gs pos="0">
                  <a:srgbClr val="154172"/>
                </a:gs>
                <a:gs pos="100000">
                  <a:schemeClr val="accent3">
                    <a:lumMod val="40000"/>
                    <a:lumOff val="60000"/>
                  </a:schemeClr>
                </a:gs>
              </a:gsLst>
              <a:path path="circle">
                <a:fillToRect l="100000" t="100000"/>
              </a:path>
              <a:tileRect r="-100000" b="-100000"/>
            </a:gradFill>
            <a:prstDash val="solid"/>
            <a:miter lim="800000"/>
          </a:ln>
          <a:effectLst/>
        </p:spPr>
      </p:cxnSp>
    </p:spTree>
    <p:extLst>
      <p:ext uri="{BB962C8B-B14F-4D97-AF65-F5344CB8AC3E}">
        <p14:creationId xmlns:p14="http://schemas.microsoft.com/office/powerpoint/2010/main" val="103901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1_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1" y="4589464"/>
            <a:ext cx="10515600" cy="1500187"/>
          </a:xfrm>
          <a:prstGeom prst="rect">
            <a:avLst/>
          </a:prstGeo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a:xfrm>
            <a:off x="838200" y="6356351"/>
            <a:ext cx="2743200" cy="365125"/>
          </a:xfrm>
          <a:prstGeom prst="rect">
            <a:avLst/>
          </a:prstGeom>
        </p:spPr>
        <p:txBody>
          <a:bodyPr/>
          <a:lstStyle>
            <a:lvl1pPr>
              <a:defRPr/>
            </a:lvl1pPr>
          </a:lstStyle>
          <a:p>
            <a:pPr>
              <a:defRPr/>
            </a:pPr>
            <a:fld id="{56A3E66E-26F4-4DB8-8FD1-375373134A5E}" type="datetimeFigureOut">
              <a:rPr lang="zh-CN" altLang="en-US"/>
              <a:t>2018/8/14</a:t>
            </a:fld>
            <a:endParaRPr lang="zh-CN" alt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92D4D8E0-A7AB-42FC-8A4B-356915ABE1B2}" type="slidenum">
              <a:rPr lang="zh-CN" altLang="en-US"/>
              <a:t>‹#›</a:t>
            </a:fld>
            <a:endParaRPr lang="zh-CN" altLang="en-US"/>
          </a:p>
        </p:txBody>
      </p:sp>
    </p:spTree>
    <p:extLst>
      <p:ext uri="{BB962C8B-B14F-4D97-AF65-F5344CB8AC3E}">
        <p14:creationId xmlns:p14="http://schemas.microsoft.com/office/powerpoint/2010/main" val="702703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5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6183"/>
          </a:xfrm>
          <a:prstGeom prst="rect">
            <a:avLst/>
          </a:prstGeom>
        </p:spPr>
        <p:txBody>
          <a:bodyPr lIns="68580" tIns="34290" rIns="68580" bIns="34290"/>
          <a:lstStyle>
            <a:lvl1pPr eaLnBrk="1" hangingPunct="1">
              <a:buFontTx/>
              <a:buNone/>
              <a:defRPr/>
            </a:lvl1pPr>
          </a:lstStyle>
          <a:p>
            <a:pPr>
              <a:defRPr/>
            </a:pPr>
            <a:fld id="{FFB7E46F-CE54-4953-B464-9FCE23D4D48F}" type="datetimeFigureOut">
              <a:rPr lang="zh-CN" altLang="en-US"/>
              <a:pPr>
                <a:defRPr/>
              </a:pPr>
              <a:t>2018/8/14</a:t>
            </a:fld>
            <a:endParaRPr lang="zh-CN" altLang="en-US"/>
          </a:p>
        </p:txBody>
      </p:sp>
      <p:sp>
        <p:nvSpPr>
          <p:cNvPr id="3" name="页脚占位符 2"/>
          <p:cNvSpPr>
            <a:spLocks noGrp="1"/>
          </p:cNvSpPr>
          <p:nvPr>
            <p:ph type="ftr" sz="quarter" idx="11"/>
          </p:nvPr>
        </p:nvSpPr>
        <p:spPr>
          <a:xfrm>
            <a:off x="4165600" y="6356351"/>
            <a:ext cx="3860800" cy="366183"/>
          </a:xfrm>
          <a:prstGeom prst="rect">
            <a:avLst/>
          </a:prstGeom>
        </p:spPr>
        <p:txBody>
          <a:bodyPr lIns="68580" tIns="34290" rIns="68580" bIns="34290"/>
          <a:lstStyle>
            <a:lvl1pPr eaLnBrk="1" hangingPunct="1">
              <a:buFontTx/>
              <a:buNone/>
              <a:defRPr/>
            </a:lvl1pPr>
          </a:lstStyle>
          <a:p>
            <a:pPr>
              <a:defRPr/>
            </a:pPr>
            <a:endParaRPr lang="zh-CN" altLang="en-US"/>
          </a:p>
        </p:txBody>
      </p:sp>
      <p:sp>
        <p:nvSpPr>
          <p:cNvPr id="4" name="灯片编号占位符 3"/>
          <p:cNvSpPr>
            <a:spLocks noGrp="1"/>
          </p:cNvSpPr>
          <p:nvPr>
            <p:ph type="sldNum" sz="quarter" idx="12"/>
          </p:nvPr>
        </p:nvSpPr>
        <p:spPr>
          <a:xfrm>
            <a:off x="8737600" y="6356351"/>
            <a:ext cx="2844800" cy="366183"/>
          </a:xfrm>
          <a:prstGeom prst="rect">
            <a:avLst/>
          </a:prstGeom>
        </p:spPr>
        <p:txBody>
          <a:bodyPr vert="horz" wrap="square" lIns="68580" tIns="34290" rIns="68580" bIns="34290" numCol="1" anchor="t" anchorCtr="0" compatLnSpc="1">
            <a:prstTxWarp prst="textNoShape">
              <a:avLst/>
            </a:prstTxWarp>
          </a:bodyPr>
          <a:lstStyle>
            <a:lvl1pPr eaLnBrk="1" hangingPunct="1">
              <a:buFont typeface="Arial" panose="020B0604020202020204" pitchFamily="34" charset="0"/>
              <a:buNone/>
              <a:defRPr noProof="1">
                <a:ea typeface="宋体" panose="02010600030101010101" pitchFamily="2" charset="-122"/>
              </a:defRPr>
            </a:lvl1pPr>
          </a:lstStyle>
          <a:p>
            <a:fld id="{ACF20B56-E860-4CC6-A4CE-0B7749509DFA}" type="slidenum">
              <a:rPr altLang="en-US"/>
              <a:pPr/>
              <a:t>‹#›</a:t>
            </a:fld>
            <a:endParaRPr lang="zh-CN" altLang="en-US"/>
          </a:p>
        </p:txBody>
      </p:sp>
    </p:spTree>
    <p:extLst>
      <p:ext uri="{BB962C8B-B14F-4D97-AF65-F5344CB8AC3E}">
        <p14:creationId xmlns:p14="http://schemas.microsoft.com/office/powerpoint/2010/main" val="3775536797"/>
      </p:ext>
    </p:extLst>
  </p:cSld>
  <p:clrMapOvr>
    <a:masterClrMapping/>
  </p:clrMapOvr>
  <p:transition spd="slow" advTm="3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垂直排列标题与文本">
    <p:spTree>
      <p:nvGrpSpPr>
        <p:cNvPr id="1" name=""/>
        <p:cNvGrpSpPr/>
        <p:nvPr/>
      </p:nvGrpSpPr>
      <p:grpSpPr>
        <a:xfrm>
          <a:off x="0" y="0"/>
          <a:ext cx="0" cy="0"/>
          <a:chOff x="0" y="0"/>
          <a:chExt cx="0" cy="0"/>
        </a:xfrm>
      </p:grpSpPr>
      <p:pic>
        <p:nvPicPr>
          <p:cNvPr id="2" name="图片 7(向天歌演示原创免费模板：www.TopPPT.c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17" y="2635251"/>
            <a:ext cx="1919817" cy="364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向天歌演示原创免费模板：www.TopPPT.cn)"/>
          <p:cNvSpPr/>
          <p:nvPr/>
        </p:nvSpPr>
        <p:spPr>
          <a:xfrm>
            <a:off x="-2117" y="5147734"/>
            <a:ext cx="12194117" cy="4191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a:p>
        </p:txBody>
      </p:sp>
      <p:pic>
        <p:nvPicPr>
          <p:cNvPr id="4" name="图片 9(向天歌演示原创免费模板：www.TopPPT.cn)"/>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245600" y="5446184"/>
            <a:ext cx="2946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10(向天歌演示原创免费模板：www.TopPPT.cn)"/>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45451" y="408518"/>
            <a:ext cx="3107267" cy="183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11(向天歌演示原创免费模板：www.TopPPT.cn)"/>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20529615">
            <a:off x="2531534" y="1900767"/>
            <a:ext cx="880533" cy="694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746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30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0284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10937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6" r:id="rId5"/>
    <p:sldLayoutId id="2147483676" r:id="rId6"/>
    <p:sldLayoutId id="2147483679" r:id="rId7"/>
  </p:sldLayoutIdLst>
  <p:txStyles>
    <p:titleStyle>
      <a:lvl1pPr algn="ctr" rtl="0" eaLnBrk="0" fontAlgn="base" hangingPunct="0">
        <a:spcBef>
          <a:spcPct val="0"/>
        </a:spcBef>
        <a:spcAft>
          <a:spcPct val="0"/>
        </a:spcAft>
        <a:defRPr sz="5867">
          <a:solidFill>
            <a:schemeClr val="tx2"/>
          </a:solidFill>
          <a:latin typeface="+mj-lt"/>
          <a:ea typeface="+mj-ea"/>
          <a:cs typeface="+mj-cs"/>
        </a:defRPr>
      </a:lvl1pPr>
      <a:lvl2pPr algn="ctr" rtl="0" eaLnBrk="0" fontAlgn="base" hangingPunct="0">
        <a:spcBef>
          <a:spcPct val="0"/>
        </a:spcBef>
        <a:spcAft>
          <a:spcPct val="0"/>
        </a:spcAft>
        <a:defRPr sz="5867">
          <a:solidFill>
            <a:schemeClr val="tx2"/>
          </a:solidFill>
          <a:latin typeface="Arial" charset="0"/>
          <a:ea typeface="宋体" pitchFamily="2" charset="-122"/>
        </a:defRPr>
      </a:lvl2pPr>
      <a:lvl3pPr algn="ctr" rtl="0" eaLnBrk="0" fontAlgn="base" hangingPunct="0">
        <a:spcBef>
          <a:spcPct val="0"/>
        </a:spcBef>
        <a:spcAft>
          <a:spcPct val="0"/>
        </a:spcAft>
        <a:defRPr sz="5867">
          <a:solidFill>
            <a:schemeClr val="tx2"/>
          </a:solidFill>
          <a:latin typeface="Arial" charset="0"/>
          <a:ea typeface="宋体" pitchFamily="2" charset="-122"/>
        </a:defRPr>
      </a:lvl3pPr>
      <a:lvl4pPr algn="ctr" rtl="0" eaLnBrk="0" fontAlgn="base" hangingPunct="0">
        <a:spcBef>
          <a:spcPct val="0"/>
        </a:spcBef>
        <a:spcAft>
          <a:spcPct val="0"/>
        </a:spcAft>
        <a:defRPr sz="5867">
          <a:solidFill>
            <a:schemeClr val="tx2"/>
          </a:solidFill>
          <a:latin typeface="Arial" charset="0"/>
          <a:ea typeface="宋体" pitchFamily="2" charset="-122"/>
        </a:defRPr>
      </a:lvl4pPr>
      <a:lvl5pPr algn="ctr" rtl="0" eaLnBrk="0" fontAlgn="base" hangingPunct="0">
        <a:spcBef>
          <a:spcPct val="0"/>
        </a:spcBef>
        <a:spcAft>
          <a:spcPct val="0"/>
        </a:spcAft>
        <a:defRPr sz="5867">
          <a:solidFill>
            <a:schemeClr val="tx2"/>
          </a:solidFill>
          <a:latin typeface="Arial" charset="0"/>
          <a:ea typeface="宋体" pitchFamily="2" charset="-122"/>
        </a:defRPr>
      </a:lvl5pPr>
      <a:lvl6pPr marL="609585" algn="ctr" rtl="0" fontAlgn="base">
        <a:spcBef>
          <a:spcPct val="0"/>
        </a:spcBef>
        <a:spcAft>
          <a:spcPct val="0"/>
        </a:spcAft>
        <a:defRPr sz="5867">
          <a:solidFill>
            <a:schemeClr val="tx2"/>
          </a:solidFill>
          <a:latin typeface="Arial" charset="0"/>
          <a:ea typeface="宋体" pitchFamily="2" charset="-122"/>
        </a:defRPr>
      </a:lvl6pPr>
      <a:lvl7pPr marL="1219170" algn="ctr" rtl="0" fontAlgn="base">
        <a:spcBef>
          <a:spcPct val="0"/>
        </a:spcBef>
        <a:spcAft>
          <a:spcPct val="0"/>
        </a:spcAft>
        <a:defRPr sz="5867">
          <a:solidFill>
            <a:schemeClr val="tx2"/>
          </a:solidFill>
          <a:latin typeface="Arial" charset="0"/>
          <a:ea typeface="宋体" pitchFamily="2" charset="-122"/>
        </a:defRPr>
      </a:lvl7pPr>
      <a:lvl8pPr marL="1828754" algn="ctr" rtl="0" fontAlgn="base">
        <a:spcBef>
          <a:spcPct val="0"/>
        </a:spcBef>
        <a:spcAft>
          <a:spcPct val="0"/>
        </a:spcAft>
        <a:defRPr sz="5867">
          <a:solidFill>
            <a:schemeClr val="tx2"/>
          </a:solidFill>
          <a:latin typeface="Arial" charset="0"/>
          <a:ea typeface="宋体" pitchFamily="2" charset="-122"/>
        </a:defRPr>
      </a:lvl8pPr>
      <a:lvl9pPr marL="2438339" algn="ctr" rtl="0" fontAlgn="base">
        <a:spcBef>
          <a:spcPct val="0"/>
        </a:spcBef>
        <a:spcAft>
          <a:spcPct val="0"/>
        </a:spcAft>
        <a:defRPr sz="5867">
          <a:solidFill>
            <a:schemeClr val="tx2"/>
          </a:solidFill>
          <a:latin typeface="Arial" charset="0"/>
          <a:ea typeface="宋体" pitchFamily="2" charset="-122"/>
        </a:defRPr>
      </a:lvl9pPr>
    </p:titleStyle>
    <p:bodyStyle>
      <a:lvl1pPr marL="457189" indent="-457189" algn="l" rtl="0" eaLnBrk="0" fontAlgn="base" hangingPunct="0">
        <a:spcBef>
          <a:spcPct val="20000"/>
        </a:spcBef>
        <a:spcAft>
          <a:spcPct val="0"/>
        </a:spcAft>
        <a:buChar char="•"/>
        <a:defRPr sz="4267">
          <a:solidFill>
            <a:schemeClr val="tx1"/>
          </a:solidFill>
          <a:latin typeface="+mn-lt"/>
          <a:ea typeface="+mn-ea"/>
          <a:cs typeface="+mn-cs"/>
        </a:defRPr>
      </a:lvl1pPr>
      <a:lvl2pPr marL="990575" indent="-380990" algn="l" rtl="0" eaLnBrk="0" fontAlgn="base" hangingPunct="0">
        <a:spcBef>
          <a:spcPct val="20000"/>
        </a:spcBef>
        <a:spcAft>
          <a:spcPct val="0"/>
        </a:spcAft>
        <a:buChar char="–"/>
        <a:defRPr sz="3733">
          <a:solidFill>
            <a:schemeClr val="tx1"/>
          </a:solidFill>
          <a:latin typeface="+mn-lt"/>
          <a:ea typeface="+mn-ea"/>
        </a:defRPr>
      </a:lvl2pPr>
      <a:lvl3pPr marL="1523962" indent="-304792" algn="l" rtl="0" eaLnBrk="0" fontAlgn="base" hangingPunct="0">
        <a:spcBef>
          <a:spcPct val="20000"/>
        </a:spcBef>
        <a:spcAft>
          <a:spcPct val="0"/>
        </a:spcAft>
        <a:buChar char="•"/>
        <a:defRPr sz="3200">
          <a:solidFill>
            <a:schemeClr val="tx1"/>
          </a:solidFill>
          <a:latin typeface="+mn-lt"/>
          <a:ea typeface="+mn-ea"/>
        </a:defRPr>
      </a:lvl3pPr>
      <a:lvl4pPr marL="2133547" indent="-304792" algn="l" rtl="0" eaLnBrk="0" fontAlgn="base" hangingPunct="0">
        <a:spcBef>
          <a:spcPct val="20000"/>
        </a:spcBef>
        <a:spcAft>
          <a:spcPct val="0"/>
        </a:spcAft>
        <a:buChar char="–"/>
        <a:defRPr sz="2667">
          <a:solidFill>
            <a:schemeClr val="tx1"/>
          </a:solidFill>
          <a:latin typeface="+mn-lt"/>
          <a:ea typeface="+mn-ea"/>
        </a:defRPr>
      </a:lvl4pPr>
      <a:lvl5pPr marL="2743131" indent="-304792" algn="l" rtl="0" eaLnBrk="0" fontAlgn="base" hangingPunct="0">
        <a:spcBef>
          <a:spcPct val="20000"/>
        </a:spcBef>
        <a:spcAft>
          <a:spcPct val="0"/>
        </a:spcAft>
        <a:buChar char="»"/>
        <a:defRPr sz="2667">
          <a:solidFill>
            <a:schemeClr val="tx1"/>
          </a:solidFill>
          <a:latin typeface="+mn-lt"/>
          <a:ea typeface="+mn-ea"/>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3531260"/>
      </p:ext>
    </p:extLst>
  </p:cSld>
  <p:clrMap bg1="lt1" tx1="dk1" bg2="lt2" tx2="dk2" accent1="accent1" accent2="accent2" accent3="accent3" accent4="accent4" accent5="accent5" accent6="accent6" hlink="hlink" folHlink="folHlink"/>
  <p:sldLayoutIdLst>
    <p:sldLayoutId id="2147483665" r:id="rId1"/>
    <p:sldLayoutId id="2147483667" r:id="rId2"/>
  </p:sldLayoutIdLst>
  <p:txStyles>
    <p:titleStyle>
      <a:lvl1pPr algn="ctr" rtl="0" eaLnBrk="0" fontAlgn="base" hangingPunct="0">
        <a:spcBef>
          <a:spcPct val="0"/>
        </a:spcBef>
        <a:spcAft>
          <a:spcPct val="0"/>
        </a:spcAft>
        <a:defRPr sz="5867">
          <a:solidFill>
            <a:schemeClr val="tx2"/>
          </a:solidFill>
          <a:latin typeface="+mj-lt"/>
          <a:ea typeface="+mj-ea"/>
          <a:cs typeface="+mj-cs"/>
        </a:defRPr>
      </a:lvl1pPr>
      <a:lvl2pPr algn="ctr" rtl="0" eaLnBrk="0" fontAlgn="base" hangingPunct="0">
        <a:spcBef>
          <a:spcPct val="0"/>
        </a:spcBef>
        <a:spcAft>
          <a:spcPct val="0"/>
        </a:spcAft>
        <a:defRPr sz="5867">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5867">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5867">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5867">
          <a:solidFill>
            <a:schemeClr val="tx2"/>
          </a:solidFill>
          <a:latin typeface="Arial" panose="020B0604020202020204" pitchFamily="34" charset="0"/>
          <a:ea typeface="宋体" panose="02010600030101010101" pitchFamily="2" charset="-122"/>
        </a:defRPr>
      </a:lvl5pPr>
      <a:lvl6pPr marL="609585" algn="ctr" rtl="0" fontAlgn="base">
        <a:spcBef>
          <a:spcPct val="0"/>
        </a:spcBef>
        <a:spcAft>
          <a:spcPct val="0"/>
        </a:spcAft>
        <a:defRPr sz="5867">
          <a:solidFill>
            <a:schemeClr val="tx2"/>
          </a:solidFill>
          <a:latin typeface="Arial" panose="020B0604020202020204" pitchFamily="34" charset="0"/>
          <a:ea typeface="宋体" panose="02010600030101010101" pitchFamily="2" charset="-122"/>
        </a:defRPr>
      </a:lvl6pPr>
      <a:lvl7pPr marL="1219170" algn="ctr" rtl="0" fontAlgn="base">
        <a:spcBef>
          <a:spcPct val="0"/>
        </a:spcBef>
        <a:spcAft>
          <a:spcPct val="0"/>
        </a:spcAft>
        <a:defRPr sz="5867">
          <a:solidFill>
            <a:schemeClr val="tx2"/>
          </a:solidFill>
          <a:latin typeface="Arial" panose="020B0604020202020204" pitchFamily="34" charset="0"/>
          <a:ea typeface="宋体" panose="02010600030101010101" pitchFamily="2" charset="-122"/>
        </a:defRPr>
      </a:lvl7pPr>
      <a:lvl8pPr marL="1828754" algn="ctr" rtl="0" fontAlgn="base">
        <a:spcBef>
          <a:spcPct val="0"/>
        </a:spcBef>
        <a:spcAft>
          <a:spcPct val="0"/>
        </a:spcAft>
        <a:defRPr sz="5867">
          <a:solidFill>
            <a:schemeClr val="tx2"/>
          </a:solidFill>
          <a:latin typeface="Arial" panose="020B0604020202020204" pitchFamily="34" charset="0"/>
          <a:ea typeface="宋体" panose="02010600030101010101" pitchFamily="2" charset="-122"/>
        </a:defRPr>
      </a:lvl8pPr>
      <a:lvl9pPr marL="2438339" algn="ctr" rtl="0" fontAlgn="base">
        <a:spcBef>
          <a:spcPct val="0"/>
        </a:spcBef>
        <a:spcAft>
          <a:spcPct val="0"/>
        </a:spcAft>
        <a:defRPr sz="5867">
          <a:solidFill>
            <a:schemeClr val="tx2"/>
          </a:solidFill>
          <a:latin typeface="Arial" panose="020B0604020202020204" pitchFamily="34" charset="0"/>
          <a:ea typeface="宋体" panose="02010600030101010101" pitchFamily="2" charset="-122"/>
        </a:defRPr>
      </a:lvl9pPr>
    </p:titleStyle>
    <p:bodyStyle>
      <a:lvl1pPr marL="457189" indent="-457189" algn="l" rtl="0" eaLnBrk="0" fontAlgn="base" hangingPunct="0">
        <a:spcBef>
          <a:spcPct val="20000"/>
        </a:spcBef>
        <a:spcAft>
          <a:spcPct val="0"/>
        </a:spcAft>
        <a:buChar char="•"/>
        <a:defRPr sz="4267">
          <a:solidFill>
            <a:schemeClr val="tx1"/>
          </a:solidFill>
          <a:latin typeface="+mn-lt"/>
          <a:ea typeface="+mn-ea"/>
          <a:cs typeface="+mn-cs"/>
        </a:defRPr>
      </a:lvl1pPr>
      <a:lvl2pPr marL="990575" indent="-380990" algn="l" rtl="0" eaLnBrk="0" fontAlgn="base" hangingPunct="0">
        <a:spcBef>
          <a:spcPct val="20000"/>
        </a:spcBef>
        <a:spcAft>
          <a:spcPct val="0"/>
        </a:spcAft>
        <a:buChar char="–"/>
        <a:defRPr sz="3733">
          <a:solidFill>
            <a:schemeClr val="tx1"/>
          </a:solidFill>
          <a:latin typeface="+mn-lt"/>
          <a:ea typeface="+mn-ea"/>
        </a:defRPr>
      </a:lvl2pPr>
      <a:lvl3pPr marL="1523962" indent="-304792" algn="l" rtl="0" eaLnBrk="0" fontAlgn="base" hangingPunct="0">
        <a:spcBef>
          <a:spcPct val="20000"/>
        </a:spcBef>
        <a:spcAft>
          <a:spcPct val="0"/>
        </a:spcAft>
        <a:buChar char="•"/>
        <a:defRPr sz="3200">
          <a:solidFill>
            <a:schemeClr val="tx1"/>
          </a:solidFill>
          <a:latin typeface="+mn-lt"/>
          <a:ea typeface="+mn-ea"/>
        </a:defRPr>
      </a:lvl3pPr>
      <a:lvl4pPr marL="2133547" indent="-304792" algn="l" rtl="0" eaLnBrk="0" fontAlgn="base" hangingPunct="0">
        <a:spcBef>
          <a:spcPct val="20000"/>
        </a:spcBef>
        <a:spcAft>
          <a:spcPct val="0"/>
        </a:spcAft>
        <a:buChar char="–"/>
        <a:defRPr sz="2667">
          <a:solidFill>
            <a:schemeClr val="tx1"/>
          </a:solidFill>
          <a:latin typeface="+mn-lt"/>
          <a:ea typeface="+mn-ea"/>
        </a:defRPr>
      </a:lvl4pPr>
      <a:lvl5pPr marL="2743131" indent="-304792" algn="l" rtl="0" eaLnBrk="0" fontAlgn="base" hangingPunct="0">
        <a:spcBef>
          <a:spcPct val="20000"/>
        </a:spcBef>
        <a:spcAft>
          <a:spcPct val="0"/>
        </a:spcAft>
        <a:buChar char="»"/>
        <a:defRPr sz="2667">
          <a:solidFill>
            <a:schemeClr val="tx1"/>
          </a:solidFill>
          <a:latin typeface="+mn-lt"/>
          <a:ea typeface="+mn-ea"/>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3934885"/>
            <a:ext cx="12192000" cy="586316"/>
          </a:xfrm>
          <a:prstGeom prst="rect">
            <a:avLst/>
          </a:prstGeom>
          <a:solidFill>
            <a:srgbClr val="8696B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a:p>
        </p:txBody>
      </p:sp>
      <p:sp>
        <p:nvSpPr>
          <p:cNvPr id="10" name="矩形 9"/>
          <p:cNvSpPr/>
          <p:nvPr/>
        </p:nvSpPr>
        <p:spPr>
          <a:xfrm>
            <a:off x="375920" y="2497667"/>
            <a:ext cx="12192000" cy="159173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a:p>
        </p:txBody>
      </p:sp>
      <p:sp>
        <p:nvSpPr>
          <p:cNvPr id="11" name="文本框 10"/>
          <p:cNvSpPr txBox="1"/>
          <p:nvPr/>
        </p:nvSpPr>
        <p:spPr>
          <a:xfrm>
            <a:off x="2349575" y="2468163"/>
            <a:ext cx="7573963" cy="1569660"/>
          </a:xfrm>
          <a:prstGeom prst="rect">
            <a:avLst/>
          </a:prstGeom>
          <a:noFill/>
        </p:spPr>
        <p:txBody>
          <a:bodyPr lIns="91440" tIns="45720" rIns="91440" bIns="45720">
            <a:spAutoFit/>
          </a:bodyPr>
          <a:lstStyle/>
          <a:p>
            <a:pPr algn="dist">
              <a:defRPr/>
            </a:pPr>
            <a:r>
              <a:rPr lang="zh-CN" altLang="en-US" sz="4800" b="1" spc="160" dirty="0" smtClean="0">
                <a:solidFill>
                  <a:srgbClr val="154172"/>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中级会计职称模考点评</a:t>
            </a:r>
            <a:r>
              <a:rPr lang="en-US" altLang="zh-CN" sz="4800" b="1" spc="160" dirty="0" smtClean="0">
                <a:solidFill>
                  <a:srgbClr val="154172"/>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a:t>
            </a:r>
            <a:r>
              <a:rPr lang="zh-CN" altLang="en-US" sz="4800" b="1" spc="160" dirty="0" smtClean="0">
                <a:solidFill>
                  <a:srgbClr val="154172"/>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财务管理</a:t>
            </a:r>
            <a:r>
              <a:rPr lang="en-US" altLang="zh-CN" sz="4800" b="1" spc="160" dirty="0" smtClean="0">
                <a:solidFill>
                  <a:srgbClr val="154172"/>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a:t>
            </a:r>
            <a:endParaRPr lang="zh-CN" altLang="en-US" sz="4800" b="1" spc="160" dirty="0">
              <a:solidFill>
                <a:srgbClr val="154172"/>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endParaRPr>
          </a:p>
        </p:txBody>
      </p:sp>
      <p:sp>
        <p:nvSpPr>
          <p:cNvPr id="13" name="矩形 12"/>
          <p:cNvSpPr/>
          <p:nvPr/>
        </p:nvSpPr>
        <p:spPr>
          <a:xfrm>
            <a:off x="2326218" y="1921933"/>
            <a:ext cx="323849" cy="32385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a:p>
        </p:txBody>
      </p:sp>
      <p:sp>
        <p:nvSpPr>
          <p:cNvPr id="14" name="矩形 13"/>
          <p:cNvSpPr/>
          <p:nvPr/>
        </p:nvSpPr>
        <p:spPr>
          <a:xfrm>
            <a:off x="2074334" y="1670051"/>
            <a:ext cx="251884" cy="25188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a:p>
        </p:txBody>
      </p:sp>
      <p:sp>
        <p:nvSpPr>
          <p:cNvPr id="15" name="Freeform 5"/>
          <p:cNvSpPr>
            <a:spLocks noEditPoints="1"/>
          </p:cNvSpPr>
          <p:nvPr/>
        </p:nvSpPr>
        <p:spPr bwMode="auto">
          <a:xfrm>
            <a:off x="9609667" y="3202517"/>
            <a:ext cx="554567" cy="491067"/>
          </a:xfrm>
          <a:custGeom>
            <a:avLst/>
            <a:gdLst>
              <a:gd name="T0" fmla="*/ 17 w 68"/>
              <a:gd name="T1" fmla="*/ 26 h 60"/>
              <a:gd name="T2" fmla="*/ 33 w 68"/>
              <a:gd name="T3" fmla="*/ 31 h 60"/>
              <a:gd name="T4" fmla="*/ 33 w 68"/>
              <a:gd name="T5" fmla="*/ 31 h 60"/>
              <a:gd name="T6" fmla="*/ 49 w 68"/>
              <a:gd name="T7" fmla="*/ 26 h 60"/>
              <a:gd name="T8" fmla="*/ 34 w 68"/>
              <a:gd name="T9" fmla="*/ 18 h 60"/>
              <a:gd name="T10" fmla="*/ 59 w 68"/>
              <a:gd name="T11" fmla="*/ 16 h 60"/>
              <a:gd name="T12" fmla="*/ 55 w 68"/>
              <a:gd name="T13" fmla="*/ 23 h 60"/>
              <a:gd name="T14" fmla="*/ 56 w 68"/>
              <a:gd name="T15" fmla="*/ 15 h 60"/>
              <a:gd name="T16" fmla="*/ 56 w 68"/>
              <a:gd name="T17" fmla="*/ 12 h 60"/>
              <a:gd name="T18" fmla="*/ 52 w 68"/>
              <a:gd name="T19" fmla="*/ 23 h 60"/>
              <a:gd name="T20" fmla="*/ 68 w 68"/>
              <a:gd name="T21" fmla="*/ 32 h 60"/>
              <a:gd name="T22" fmla="*/ 68 w 68"/>
              <a:gd name="T23" fmla="*/ 34 h 60"/>
              <a:gd name="T24" fmla="*/ 67 w 68"/>
              <a:gd name="T25" fmla="*/ 34 h 60"/>
              <a:gd name="T26" fmla="*/ 29 w 68"/>
              <a:gd name="T27" fmla="*/ 50 h 60"/>
              <a:gd name="T28" fmla="*/ 68 w 68"/>
              <a:gd name="T29" fmla="*/ 45 h 60"/>
              <a:gd name="T30" fmla="*/ 30 w 68"/>
              <a:gd name="T31" fmla="*/ 60 h 60"/>
              <a:gd name="T32" fmla="*/ 28 w 68"/>
              <a:gd name="T33" fmla="*/ 59 h 60"/>
              <a:gd name="T34" fmla="*/ 3 w 68"/>
              <a:gd name="T35" fmla="*/ 25 h 60"/>
              <a:gd name="T36" fmla="*/ 14 w 68"/>
              <a:gd name="T37" fmla="*/ 23 h 60"/>
              <a:gd name="T38" fmla="*/ 1 w 68"/>
              <a:gd name="T39" fmla="*/ 10 h 60"/>
              <a:gd name="T40" fmla="*/ 32 w 68"/>
              <a:gd name="T41" fmla="*/ 0 h 60"/>
              <a:gd name="T42" fmla="*/ 65 w 68"/>
              <a:gd name="T43" fmla="*/ 9 h 60"/>
              <a:gd name="T44" fmla="*/ 59 w 68"/>
              <a:gd name="T45" fmla="*/ 14 h 60"/>
              <a:gd name="T46" fmla="*/ 59 w 68"/>
              <a:gd name="T47" fmla="*/ 16 h 60"/>
              <a:gd name="T48" fmla="*/ 58 w 68"/>
              <a:gd name="T49" fmla="*/ 9 h 60"/>
              <a:gd name="T50" fmla="*/ 33 w 68"/>
              <a:gd name="T51" fmla="*/ 4 h 60"/>
              <a:gd name="T52" fmla="*/ 33 w 68"/>
              <a:gd name="T53" fmla="*/ 8 h 60"/>
              <a:gd name="T54" fmla="*/ 54 w 68"/>
              <a:gd name="T55" fmla="*/ 10 h 60"/>
              <a:gd name="T56" fmla="*/ 32 w 68"/>
              <a:gd name="T57" fmla="*/ 53 h 60"/>
              <a:gd name="T58" fmla="*/ 67 w 68"/>
              <a:gd name="T59" fmla="*/ 42 h 60"/>
              <a:gd name="T60" fmla="*/ 32 w 68"/>
              <a:gd name="T61" fmla="*/ 49 h 60"/>
              <a:gd name="T62" fmla="*/ 67 w 68"/>
              <a:gd name="T63" fmla="*/ 40 h 60"/>
              <a:gd name="T64" fmla="*/ 32 w 68"/>
              <a:gd name="T65" fmla="*/ 49 h 60"/>
              <a:gd name="T66" fmla="*/ 32 w 68"/>
              <a:gd name="T67" fmla="*/ 47 h 60"/>
              <a:gd name="T68" fmla="*/ 67 w 68"/>
              <a:gd name="T69" fmla="*/ 3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60">
                <a:moveTo>
                  <a:pt x="17" y="14"/>
                </a:moveTo>
                <a:cubicBezTo>
                  <a:pt x="17" y="26"/>
                  <a:pt x="17" y="26"/>
                  <a:pt x="17" y="26"/>
                </a:cubicBezTo>
                <a:cubicBezTo>
                  <a:pt x="17" y="26"/>
                  <a:pt x="18" y="27"/>
                  <a:pt x="18" y="27"/>
                </a:cubicBezTo>
                <a:cubicBezTo>
                  <a:pt x="22" y="28"/>
                  <a:pt x="29" y="31"/>
                  <a:pt x="33" y="31"/>
                </a:cubicBezTo>
                <a:cubicBezTo>
                  <a:pt x="33" y="31"/>
                  <a:pt x="33" y="31"/>
                  <a:pt x="33" y="31"/>
                </a:cubicBezTo>
                <a:cubicBezTo>
                  <a:pt x="33" y="31"/>
                  <a:pt x="33" y="31"/>
                  <a:pt x="33" y="31"/>
                </a:cubicBezTo>
                <a:cubicBezTo>
                  <a:pt x="36" y="31"/>
                  <a:pt x="39" y="30"/>
                  <a:pt x="41" y="30"/>
                </a:cubicBezTo>
                <a:cubicBezTo>
                  <a:pt x="45" y="29"/>
                  <a:pt x="47" y="27"/>
                  <a:pt x="49" y="26"/>
                </a:cubicBezTo>
                <a:cubicBezTo>
                  <a:pt x="49" y="14"/>
                  <a:pt x="49" y="14"/>
                  <a:pt x="49" y="14"/>
                </a:cubicBezTo>
                <a:cubicBezTo>
                  <a:pt x="34" y="18"/>
                  <a:pt x="34" y="18"/>
                  <a:pt x="34" y="18"/>
                </a:cubicBezTo>
                <a:cubicBezTo>
                  <a:pt x="17" y="14"/>
                  <a:pt x="17" y="14"/>
                  <a:pt x="17" y="14"/>
                </a:cubicBezTo>
                <a:close/>
                <a:moveTo>
                  <a:pt x="59" y="16"/>
                </a:moveTo>
                <a:cubicBezTo>
                  <a:pt x="61" y="23"/>
                  <a:pt x="61" y="23"/>
                  <a:pt x="61" y="23"/>
                </a:cubicBezTo>
                <a:cubicBezTo>
                  <a:pt x="59" y="25"/>
                  <a:pt x="57" y="25"/>
                  <a:pt x="55" y="23"/>
                </a:cubicBezTo>
                <a:cubicBezTo>
                  <a:pt x="56" y="16"/>
                  <a:pt x="56" y="16"/>
                  <a:pt x="56" y="16"/>
                </a:cubicBezTo>
                <a:cubicBezTo>
                  <a:pt x="56" y="16"/>
                  <a:pt x="56" y="16"/>
                  <a:pt x="56" y="15"/>
                </a:cubicBezTo>
                <a:cubicBezTo>
                  <a:pt x="56" y="15"/>
                  <a:pt x="56" y="14"/>
                  <a:pt x="56" y="14"/>
                </a:cubicBezTo>
                <a:cubicBezTo>
                  <a:pt x="56" y="12"/>
                  <a:pt x="56" y="12"/>
                  <a:pt x="56" y="12"/>
                </a:cubicBezTo>
                <a:cubicBezTo>
                  <a:pt x="52" y="13"/>
                  <a:pt x="52" y="13"/>
                  <a:pt x="52" y="13"/>
                </a:cubicBezTo>
                <a:cubicBezTo>
                  <a:pt x="52" y="23"/>
                  <a:pt x="52" y="23"/>
                  <a:pt x="52" y="23"/>
                </a:cubicBezTo>
                <a:cubicBezTo>
                  <a:pt x="68" y="30"/>
                  <a:pt x="68" y="30"/>
                  <a:pt x="68" y="30"/>
                </a:cubicBezTo>
                <a:cubicBezTo>
                  <a:pt x="68" y="32"/>
                  <a:pt x="68" y="32"/>
                  <a:pt x="68" y="32"/>
                </a:cubicBezTo>
                <a:cubicBezTo>
                  <a:pt x="68" y="34"/>
                  <a:pt x="68" y="34"/>
                  <a:pt x="68" y="34"/>
                </a:cubicBezTo>
                <a:cubicBezTo>
                  <a:pt x="68" y="34"/>
                  <a:pt x="68" y="34"/>
                  <a:pt x="68" y="34"/>
                </a:cubicBezTo>
                <a:cubicBezTo>
                  <a:pt x="68" y="34"/>
                  <a:pt x="68" y="34"/>
                  <a:pt x="68" y="34"/>
                </a:cubicBezTo>
                <a:cubicBezTo>
                  <a:pt x="67" y="34"/>
                  <a:pt x="67" y="34"/>
                  <a:pt x="67" y="34"/>
                </a:cubicBezTo>
                <a:cubicBezTo>
                  <a:pt x="30" y="44"/>
                  <a:pt x="30" y="44"/>
                  <a:pt x="30" y="44"/>
                </a:cubicBezTo>
                <a:cubicBezTo>
                  <a:pt x="29" y="46"/>
                  <a:pt x="29" y="48"/>
                  <a:pt x="29" y="50"/>
                </a:cubicBezTo>
                <a:cubicBezTo>
                  <a:pt x="29" y="52"/>
                  <a:pt x="29" y="54"/>
                  <a:pt x="30" y="56"/>
                </a:cubicBezTo>
                <a:cubicBezTo>
                  <a:pt x="68" y="45"/>
                  <a:pt x="68" y="45"/>
                  <a:pt x="68" y="45"/>
                </a:cubicBezTo>
                <a:cubicBezTo>
                  <a:pt x="68" y="48"/>
                  <a:pt x="68" y="48"/>
                  <a:pt x="68" y="48"/>
                </a:cubicBezTo>
                <a:cubicBezTo>
                  <a:pt x="30" y="60"/>
                  <a:pt x="30" y="60"/>
                  <a:pt x="30" y="60"/>
                </a:cubicBezTo>
                <a:cubicBezTo>
                  <a:pt x="29" y="60"/>
                  <a:pt x="29" y="60"/>
                  <a:pt x="29" y="60"/>
                </a:cubicBezTo>
                <a:cubicBezTo>
                  <a:pt x="28" y="59"/>
                  <a:pt x="28" y="59"/>
                  <a:pt x="28" y="59"/>
                </a:cubicBezTo>
                <a:cubicBezTo>
                  <a:pt x="3" y="38"/>
                  <a:pt x="3" y="38"/>
                  <a:pt x="3" y="38"/>
                </a:cubicBezTo>
                <a:cubicBezTo>
                  <a:pt x="2" y="34"/>
                  <a:pt x="1" y="30"/>
                  <a:pt x="3" y="25"/>
                </a:cubicBezTo>
                <a:cubicBezTo>
                  <a:pt x="3" y="25"/>
                  <a:pt x="3" y="25"/>
                  <a:pt x="3" y="25"/>
                </a:cubicBezTo>
                <a:cubicBezTo>
                  <a:pt x="14" y="23"/>
                  <a:pt x="14" y="23"/>
                  <a:pt x="14" y="23"/>
                </a:cubicBezTo>
                <a:cubicBezTo>
                  <a:pt x="14" y="13"/>
                  <a:pt x="14" y="13"/>
                  <a:pt x="14" y="13"/>
                </a:cubicBezTo>
                <a:cubicBezTo>
                  <a:pt x="1" y="10"/>
                  <a:pt x="1" y="10"/>
                  <a:pt x="1" y="10"/>
                </a:cubicBezTo>
                <a:cubicBezTo>
                  <a:pt x="0" y="8"/>
                  <a:pt x="0" y="8"/>
                  <a:pt x="0" y="8"/>
                </a:cubicBezTo>
                <a:cubicBezTo>
                  <a:pt x="32" y="0"/>
                  <a:pt x="32" y="0"/>
                  <a:pt x="32" y="0"/>
                </a:cubicBezTo>
                <a:cubicBezTo>
                  <a:pt x="65" y="7"/>
                  <a:pt x="65" y="7"/>
                  <a:pt x="65" y="7"/>
                </a:cubicBezTo>
                <a:cubicBezTo>
                  <a:pt x="65" y="9"/>
                  <a:pt x="65" y="9"/>
                  <a:pt x="65" y="9"/>
                </a:cubicBezTo>
                <a:cubicBezTo>
                  <a:pt x="59" y="11"/>
                  <a:pt x="59" y="11"/>
                  <a:pt x="59" y="11"/>
                </a:cubicBezTo>
                <a:cubicBezTo>
                  <a:pt x="59" y="14"/>
                  <a:pt x="59" y="14"/>
                  <a:pt x="59" y="14"/>
                </a:cubicBezTo>
                <a:cubicBezTo>
                  <a:pt x="59" y="14"/>
                  <a:pt x="59" y="15"/>
                  <a:pt x="59" y="15"/>
                </a:cubicBezTo>
                <a:cubicBezTo>
                  <a:pt x="59" y="16"/>
                  <a:pt x="59" y="16"/>
                  <a:pt x="59" y="16"/>
                </a:cubicBezTo>
                <a:close/>
                <a:moveTo>
                  <a:pt x="54" y="10"/>
                </a:moveTo>
                <a:cubicBezTo>
                  <a:pt x="58" y="9"/>
                  <a:pt x="58" y="9"/>
                  <a:pt x="58" y="9"/>
                </a:cubicBezTo>
                <a:cubicBezTo>
                  <a:pt x="36" y="5"/>
                  <a:pt x="36" y="5"/>
                  <a:pt x="36" y="5"/>
                </a:cubicBezTo>
                <a:cubicBezTo>
                  <a:pt x="36" y="4"/>
                  <a:pt x="34" y="4"/>
                  <a:pt x="33" y="4"/>
                </a:cubicBezTo>
                <a:cubicBezTo>
                  <a:pt x="31" y="4"/>
                  <a:pt x="29" y="5"/>
                  <a:pt x="29" y="6"/>
                </a:cubicBezTo>
                <a:cubicBezTo>
                  <a:pt x="29" y="7"/>
                  <a:pt x="31" y="8"/>
                  <a:pt x="33" y="8"/>
                </a:cubicBezTo>
                <a:cubicBezTo>
                  <a:pt x="34" y="8"/>
                  <a:pt x="35" y="8"/>
                  <a:pt x="36" y="7"/>
                </a:cubicBezTo>
                <a:cubicBezTo>
                  <a:pt x="54" y="10"/>
                  <a:pt x="54" y="10"/>
                  <a:pt x="54" y="10"/>
                </a:cubicBezTo>
                <a:close/>
                <a:moveTo>
                  <a:pt x="32" y="52"/>
                </a:moveTo>
                <a:cubicBezTo>
                  <a:pt x="32" y="53"/>
                  <a:pt x="32" y="53"/>
                  <a:pt x="32" y="53"/>
                </a:cubicBezTo>
                <a:cubicBezTo>
                  <a:pt x="67" y="43"/>
                  <a:pt x="67" y="43"/>
                  <a:pt x="67" y="43"/>
                </a:cubicBezTo>
                <a:cubicBezTo>
                  <a:pt x="67" y="42"/>
                  <a:pt x="67" y="42"/>
                  <a:pt x="67" y="42"/>
                </a:cubicBezTo>
                <a:cubicBezTo>
                  <a:pt x="32" y="52"/>
                  <a:pt x="32" y="52"/>
                  <a:pt x="32" y="52"/>
                </a:cubicBezTo>
                <a:close/>
                <a:moveTo>
                  <a:pt x="32" y="49"/>
                </a:moveTo>
                <a:cubicBezTo>
                  <a:pt x="32" y="49"/>
                  <a:pt x="32" y="49"/>
                  <a:pt x="32" y="49"/>
                </a:cubicBezTo>
                <a:cubicBezTo>
                  <a:pt x="67" y="40"/>
                  <a:pt x="67" y="40"/>
                  <a:pt x="67" y="40"/>
                </a:cubicBezTo>
                <a:cubicBezTo>
                  <a:pt x="67" y="39"/>
                  <a:pt x="67" y="39"/>
                  <a:pt x="67" y="39"/>
                </a:cubicBezTo>
                <a:cubicBezTo>
                  <a:pt x="32" y="49"/>
                  <a:pt x="32" y="49"/>
                  <a:pt x="32" y="49"/>
                </a:cubicBezTo>
                <a:close/>
                <a:moveTo>
                  <a:pt x="31" y="46"/>
                </a:moveTo>
                <a:cubicBezTo>
                  <a:pt x="32" y="47"/>
                  <a:pt x="32" y="47"/>
                  <a:pt x="32" y="47"/>
                </a:cubicBezTo>
                <a:cubicBezTo>
                  <a:pt x="67" y="37"/>
                  <a:pt x="67" y="37"/>
                  <a:pt x="67" y="37"/>
                </a:cubicBezTo>
                <a:cubicBezTo>
                  <a:pt x="67" y="36"/>
                  <a:pt x="67" y="36"/>
                  <a:pt x="67" y="36"/>
                </a:cubicBezTo>
                <a:lnTo>
                  <a:pt x="31" y="46"/>
                </a:lnTo>
                <a:close/>
              </a:path>
            </a:pathLst>
          </a:custGeom>
          <a:solidFill>
            <a:srgbClr val="154172"/>
          </a:solidFill>
          <a:ln>
            <a:noFill/>
          </a:ln>
        </p:spPr>
        <p:txBody>
          <a:bodyPr lIns="91440" tIns="45720" rIns="91440" bIns="45720"/>
          <a:lstStyle/>
          <a:p>
            <a:pPr>
              <a:defRPr/>
            </a:pPr>
            <a:endParaRPr lang="zh-CN" altLang="en-US">
              <a:solidFill>
                <a:srgbClr val="404040"/>
              </a:solidFill>
            </a:endParaRPr>
          </a:p>
        </p:txBody>
      </p:sp>
      <p:sp>
        <p:nvSpPr>
          <p:cNvPr id="16" name="文本框 15"/>
          <p:cNvSpPr txBox="1">
            <a:spLocks noChangeArrowheads="1"/>
          </p:cNvSpPr>
          <p:nvPr/>
        </p:nvSpPr>
        <p:spPr bwMode="auto">
          <a:xfrm>
            <a:off x="8940800" y="4078564"/>
            <a:ext cx="2142067" cy="461665"/>
          </a:xfrm>
          <a:prstGeom prst="rect">
            <a:avLst/>
          </a:prstGeom>
          <a:noFill/>
          <a:ln w="9525">
            <a:noFill/>
            <a:miter lim="800000"/>
          </a:ln>
        </p:spPr>
        <p:txBody>
          <a:bodyPr lIns="91440" tIns="45720" rIns="91440" bIns="4572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主讲：贾国军</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8" name="矩形 17"/>
          <p:cNvSpPr/>
          <p:nvPr/>
        </p:nvSpPr>
        <p:spPr>
          <a:xfrm>
            <a:off x="9687985" y="4853518"/>
            <a:ext cx="323849" cy="32384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a:p>
        </p:txBody>
      </p:sp>
      <p:sp>
        <p:nvSpPr>
          <p:cNvPr id="19" name="矩形 18"/>
          <p:cNvSpPr/>
          <p:nvPr/>
        </p:nvSpPr>
        <p:spPr>
          <a:xfrm>
            <a:off x="9436101" y="4599517"/>
            <a:ext cx="251884" cy="25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zh-CN" altLang="en-US"/>
          </a:p>
        </p:txBody>
      </p:sp>
    </p:spTree>
    <p:extLst>
      <p:ext uri="{BB962C8B-B14F-4D97-AF65-F5344CB8AC3E}">
        <p14:creationId xmlns:p14="http://schemas.microsoft.com/office/powerpoint/2010/main" val="25095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22" presetClass="entr" presetSubtype="8" fill="hold" nodeType="withEffect">
                                  <p:stCondLst>
                                    <p:cond delay="120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par>
                                <p:cTn id="14" presetID="42" presetClass="entr" presetSubtype="0" fill="hold" grpId="0" nodeType="withEffect">
                                  <p:stCondLst>
                                    <p:cond delay="120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anim calcmode="lin" valueType="num">
                                      <p:cBhvr>
                                        <p:cTn id="17" dur="500" fill="hold"/>
                                        <p:tgtEl>
                                          <p:spTgt spid="15"/>
                                        </p:tgtEl>
                                        <p:attrNameLst>
                                          <p:attrName>ppt_x</p:attrName>
                                        </p:attrNameLst>
                                      </p:cBhvr>
                                      <p:tavLst>
                                        <p:tav tm="0">
                                          <p:val>
                                            <p:strVal val="#ppt_x"/>
                                          </p:val>
                                        </p:tav>
                                        <p:tav tm="100000">
                                          <p:val>
                                            <p:strVal val="#ppt_x"/>
                                          </p:val>
                                        </p:tav>
                                      </p:tavLst>
                                    </p:anim>
                                    <p:anim calcmode="lin" valueType="num">
                                      <p:cBhvr>
                                        <p:cTn id="18" dur="500" fill="hold"/>
                                        <p:tgtEl>
                                          <p:spTgt spid="15"/>
                                        </p:tgtEl>
                                        <p:attrNameLst>
                                          <p:attrName>ppt_y</p:attrName>
                                        </p:attrNameLst>
                                      </p:cBhvr>
                                      <p:tavLst>
                                        <p:tav tm="0">
                                          <p:val>
                                            <p:strVal val="#ppt_y+.1"/>
                                          </p:val>
                                        </p:tav>
                                        <p:tav tm="100000">
                                          <p:val>
                                            <p:strVal val="#ppt_y"/>
                                          </p:val>
                                        </p:tav>
                                      </p:tavLst>
                                    </p:anim>
                                  </p:childTnLst>
                                </p:cTn>
                              </p:par>
                              <p:par>
                                <p:cTn id="19" presetID="10" presetClass="entr" presetSubtype="0" fill="hold" grpId="0" nodeType="withEffect">
                                  <p:stCondLst>
                                    <p:cond delay="16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200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16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200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P spid="15" grpId="0" animBg="1"/>
      <p:bldP spid="16" grpId="0"/>
      <p:bldP spid="18" grpId="0" animBg="1"/>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多选题</a:t>
            </a:r>
            <a:r>
              <a:rPr lang="en-US" altLang="zh-CN" dirty="0" smtClean="0">
                <a:solidFill>
                  <a:srgbClr val="FFFF00"/>
                </a:solidFill>
              </a:rPr>
              <a:t>】</a:t>
            </a:r>
            <a:r>
              <a:rPr lang="zh-CN" altLang="zh-CN" dirty="0"/>
              <a:t>总结中国企业的实践，下列各项中，属于需要分散的权利有（　）。 </a:t>
            </a:r>
          </a:p>
          <a:p>
            <a:r>
              <a:rPr lang="en-US" altLang="zh-CN" dirty="0"/>
              <a:t>A.</a:t>
            </a:r>
            <a:r>
              <a:rPr lang="zh-CN" altLang="zh-CN" dirty="0"/>
              <a:t>经营自主权 </a:t>
            </a:r>
          </a:p>
          <a:p>
            <a:r>
              <a:rPr lang="en-US" altLang="zh-CN" dirty="0"/>
              <a:t>B.</a:t>
            </a:r>
            <a:r>
              <a:rPr lang="zh-CN" altLang="zh-CN" dirty="0"/>
              <a:t>人员管理权 </a:t>
            </a:r>
          </a:p>
          <a:p>
            <a:r>
              <a:rPr lang="en-US" altLang="zh-CN" dirty="0"/>
              <a:t>C.</a:t>
            </a:r>
            <a:r>
              <a:rPr lang="zh-CN" altLang="zh-CN" dirty="0"/>
              <a:t>业务定价权 </a:t>
            </a:r>
          </a:p>
          <a:p>
            <a:r>
              <a:rPr lang="en-US" altLang="zh-CN" dirty="0"/>
              <a:t>D.</a:t>
            </a:r>
            <a:r>
              <a:rPr lang="zh-CN" altLang="zh-CN" dirty="0"/>
              <a:t>制度制定权 </a:t>
            </a:r>
          </a:p>
          <a:p>
            <a:r>
              <a:rPr lang="zh-CN" altLang="zh-CN" dirty="0">
                <a:solidFill>
                  <a:srgbClr val="FFFF00"/>
                </a:solidFill>
              </a:rPr>
              <a:t>【正确答案】</a:t>
            </a:r>
            <a:r>
              <a:rPr lang="en-US" altLang="zh-CN" dirty="0" smtClean="0">
                <a:solidFill>
                  <a:srgbClr val="FFFF00"/>
                </a:solidFill>
              </a:rPr>
              <a:t>ABC</a:t>
            </a:r>
          </a:p>
          <a:p>
            <a:r>
              <a:rPr lang="zh-CN" altLang="zh-CN" dirty="0" smtClean="0">
                <a:solidFill>
                  <a:srgbClr val="FFFF00"/>
                </a:solidFill>
              </a:rPr>
              <a:t>【答案解析】</a:t>
            </a:r>
            <a:r>
              <a:rPr lang="zh-CN" altLang="zh-CN" dirty="0"/>
              <a:t>总结中国企业的实践，集权与分权相结合型财务管理体制的核心内容是企业总部应做到制度统一、资金集中、信息集成和人员委派。具体应集中制度制定权，筹资、融资权，投资权，用资、担保权，固定资产购置权，财务机构设置权，收益分配权；分散经营自主权、人员管理权、业务定价权、费用开支审批权。</a:t>
            </a:r>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48034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a:solidFill>
                  <a:srgbClr val="FFFF00"/>
                </a:solidFill>
              </a:rPr>
              <a:t>判断</a:t>
            </a:r>
            <a:r>
              <a:rPr lang="zh-CN" altLang="en-US" dirty="0" smtClean="0">
                <a:solidFill>
                  <a:srgbClr val="FFFF00"/>
                </a:solidFill>
              </a:rPr>
              <a:t>题</a:t>
            </a:r>
            <a:r>
              <a:rPr lang="en-US" altLang="zh-CN" dirty="0" smtClean="0">
                <a:solidFill>
                  <a:srgbClr val="FFFF00"/>
                </a:solidFill>
              </a:rPr>
              <a:t>】</a:t>
            </a:r>
            <a:r>
              <a:rPr lang="zh-CN" altLang="zh-CN" dirty="0"/>
              <a:t>预计资产负债表编制的依据是各项业务预算、专门决策预算、现金预算和预计利润表。（　） </a:t>
            </a:r>
            <a:endParaRPr lang="en-US" altLang="zh-CN" dirty="0" smtClean="0"/>
          </a:p>
          <a:p>
            <a:r>
              <a:rPr lang="zh-CN" altLang="zh-CN" dirty="0">
                <a:solidFill>
                  <a:srgbClr val="FFFF00"/>
                </a:solidFill>
              </a:rPr>
              <a:t>【正确答案】</a:t>
            </a:r>
            <a:r>
              <a:rPr lang="zh-CN" altLang="zh-CN" dirty="0" smtClean="0">
                <a:solidFill>
                  <a:srgbClr val="FFFF00"/>
                </a:solidFill>
              </a:rPr>
              <a:t>对</a:t>
            </a:r>
            <a:endParaRPr lang="en-US" altLang="zh-CN" dirty="0">
              <a:solidFill>
                <a:srgbClr val="FFFF00"/>
              </a:solidFill>
            </a:endParaRPr>
          </a:p>
          <a:p>
            <a:r>
              <a:rPr lang="zh-CN" altLang="zh-CN" dirty="0" smtClean="0">
                <a:solidFill>
                  <a:srgbClr val="FFFF00"/>
                </a:solidFill>
              </a:rPr>
              <a:t>【答案解析】</a:t>
            </a:r>
            <a:r>
              <a:rPr lang="zh-CN" altLang="zh-CN" dirty="0"/>
              <a:t>本题考核财务预算的编制。预计资产负债表是编制全面预算的终点，编制的依据是各项业务预算、专门决策预算、现金预算和预计利润表。</a:t>
            </a:r>
            <a:r>
              <a:rPr lang="en-US" altLang="zh-CN" dirty="0"/>
              <a:t/>
            </a:r>
            <a:br>
              <a:rPr lang="en-US" altLang="zh-CN" dirty="0"/>
            </a:br>
            <a:endParaRPr lang="zh-CN"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0423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a:solidFill>
                  <a:srgbClr val="FFFF00"/>
                </a:solidFill>
              </a:rPr>
              <a:t>判断</a:t>
            </a:r>
            <a:r>
              <a:rPr lang="zh-CN" altLang="en-US" dirty="0" smtClean="0">
                <a:solidFill>
                  <a:srgbClr val="FFFF00"/>
                </a:solidFill>
              </a:rPr>
              <a:t>题</a:t>
            </a:r>
            <a:r>
              <a:rPr lang="en-US" altLang="zh-CN" dirty="0" smtClean="0">
                <a:solidFill>
                  <a:srgbClr val="FFFF00"/>
                </a:solidFill>
              </a:rPr>
              <a:t>】</a:t>
            </a:r>
            <a:r>
              <a:rPr lang="zh-CN" altLang="zh-CN" dirty="0"/>
              <a:t>股票增值权模式不会造成公司的现金支付压力。（　） </a:t>
            </a:r>
            <a:endParaRPr lang="en-US" altLang="zh-CN" dirty="0" smtClean="0"/>
          </a:p>
          <a:p>
            <a:r>
              <a:rPr lang="zh-CN" altLang="zh-CN" dirty="0">
                <a:solidFill>
                  <a:srgbClr val="FFFF00"/>
                </a:solidFill>
              </a:rPr>
              <a:t>【正确答案】</a:t>
            </a:r>
            <a:r>
              <a:rPr lang="zh-CN" altLang="zh-CN" dirty="0" smtClean="0">
                <a:solidFill>
                  <a:srgbClr val="FFFF00"/>
                </a:solidFill>
              </a:rPr>
              <a:t>错</a:t>
            </a:r>
            <a:endParaRPr lang="en-US" altLang="zh-CN" dirty="0">
              <a:solidFill>
                <a:srgbClr val="FFFF00"/>
              </a:solidFill>
            </a:endParaRPr>
          </a:p>
          <a:p>
            <a:r>
              <a:rPr lang="zh-CN" altLang="zh-CN" dirty="0" smtClean="0">
                <a:solidFill>
                  <a:srgbClr val="FFFF00"/>
                </a:solidFill>
              </a:rPr>
              <a:t>【答案解析】</a:t>
            </a:r>
            <a:r>
              <a:rPr lang="zh-CN" altLang="zh-CN" dirty="0"/>
              <a:t>公司方面需要提取奖励基金，从而使公司的现金支付压力较大。</a:t>
            </a:r>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78289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17768"/>
            <a:ext cx="10801347" cy="5376333"/>
          </a:xfrm>
        </p:spPr>
        <p:txBody>
          <a:bodyPr/>
          <a:lstStyle/>
          <a:p>
            <a:r>
              <a:rPr lang="en-US" altLang="zh-CN" dirty="0" smtClean="0">
                <a:solidFill>
                  <a:srgbClr val="FFFF00"/>
                </a:solidFill>
              </a:rPr>
              <a:t>【</a:t>
            </a:r>
            <a:r>
              <a:rPr lang="zh-CN" altLang="en-US" dirty="0" smtClean="0">
                <a:solidFill>
                  <a:srgbClr val="FFFF00"/>
                </a:solidFill>
              </a:rPr>
              <a:t>综合题</a:t>
            </a:r>
            <a:r>
              <a:rPr lang="en-US" altLang="zh-CN" dirty="0" smtClean="0">
                <a:solidFill>
                  <a:srgbClr val="FFFF00"/>
                </a:solidFill>
              </a:rPr>
              <a:t>】</a:t>
            </a:r>
            <a:r>
              <a:rPr lang="zh-CN" altLang="en-US" dirty="0"/>
              <a:t>乙</a:t>
            </a:r>
            <a:r>
              <a:rPr lang="zh-CN" altLang="zh-CN" dirty="0" smtClean="0"/>
              <a:t>公司</a:t>
            </a:r>
            <a:r>
              <a:rPr lang="zh-CN" altLang="zh-CN" dirty="0"/>
              <a:t>是一家饮料生产商，公司相关资料如下：</a:t>
            </a:r>
          </a:p>
          <a:p>
            <a:r>
              <a:rPr lang="zh-CN" altLang="zh-CN" dirty="0"/>
              <a:t>资料一</a:t>
            </a:r>
            <a:r>
              <a:rPr lang="zh-CN" altLang="zh-CN" dirty="0" smtClean="0"/>
              <a:t>：</a:t>
            </a:r>
            <a:r>
              <a:rPr lang="zh-CN" altLang="zh-CN" dirty="0"/>
              <a:t>假设</a:t>
            </a:r>
            <a:r>
              <a:rPr lang="zh-CN" altLang="en-US" dirty="0"/>
              <a:t>乙</a:t>
            </a:r>
            <a:r>
              <a:rPr lang="zh-CN" altLang="zh-CN" dirty="0"/>
              <a:t>公司成本性态不变，现有债务利息水平不变</a:t>
            </a:r>
            <a:r>
              <a:rPr lang="zh-CN" altLang="zh-CN" dirty="0" smtClean="0"/>
              <a:t>。</a:t>
            </a:r>
            <a:r>
              <a:rPr lang="zh-CN" altLang="en-US" dirty="0" smtClean="0"/>
              <a:t>乙</a:t>
            </a:r>
            <a:r>
              <a:rPr lang="zh-CN" altLang="zh-CN" dirty="0" smtClean="0"/>
              <a:t>公司</a:t>
            </a:r>
            <a:r>
              <a:rPr lang="zh-CN" altLang="zh-CN" dirty="0"/>
              <a:t>2015年相关财务数据如下表所示</a:t>
            </a:r>
            <a:r>
              <a:rPr lang="zh-CN" altLang="zh-CN" dirty="0" smtClean="0"/>
              <a:t>。单位</a:t>
            </a:r>
            <a:r>
              <a:rPr lang="zh-CN" altLang="zh-CN" dirty="0"/>
              <a:t>：万元</a:t>
            </a:r>
          </a:p>
          <a:p>
            <a:pPr eaLnBrk="1"/>
            <a:endParaRPr lang="en-US" altLang="zh-CN" dirty="0" smtClean="0"/>
          </a:p>
          <a:p>
            <a:pPr eaLnBrk="1"/>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436720405"/>
              </p:ext>
            </p:extLst>
          </p:nvPr>
        </p:nvGraphicFramePr>
        <p:xfrm>
          <a:off x="1375755" y="2161013"/>
          <a:ext cx="6842760" cy="4023360"/>
        </p:xfrm>
        <a:graphic>
          <a:graphicData uri="http://schemas.openxmlformats.org/drawingml/2006/table">
            <a:tbl>
              <a:tblPr firstRow="1" firstCol="1" bandRow="1">
                <a:tableStyleId>{8799B23B-EC83-4686-B30A-512413B5E67A}</a:tableStyleId>
              </a:tblPr>
              <a:tblGrid>
                <a:gridCol w="3421380"/>
                <a:gridCol w="3421380"/>
              </a:tblGrid>
              <a:tr h="0">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资产负债类项目（2015年12月31日）</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金额</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流动资产</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40000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r h="0">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非流动资产</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60000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流动负债</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30000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长期负债</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30000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所有者权益</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40000</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收入成本类项目（2015年度）</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金额</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营业收入</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80000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固定成本</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25000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变动成本</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30000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财务费用（利息费用）</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2000</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1747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17768"/>
            <a:ext cx="10801347" cy="5376333"/>
          </a:xfrm>
        </p:spPr>
        <p:txBody>
          <a:bodyPr/>
          <a:lstStyle/>
          <a:p>
            <a:r>
              <a:rPr lang="zh-CN" altLang="zh-CN" dirty="0"/>
              <a:t>资料二</a:t>
            </a:r>
            <a:r>
              <a:rPr lang="zh-CN" altLang="zh-CN" dirty="0" smtClean="0"/>
              <a:t>：</a:t>
            </a:r>
            <a:r>
              <a:rPr lang="zh-CN" altLang="en-US" dirty="0" smtClean="0"/>
              <a:t>乙</a:t>
            </a:r>
            <a:r>
              <a:rPr lang="zh-CN" altLang="zh-CN" dirty="0" smtClean="0"/>
              <a:t>公司</a:t>
            </a:r>
            <a:r>
              <a:rPr lang="zh-CN" altLang="zh-CN" dirty="0"/>
              <a:t>计划2016年推出一款新型饮料，年初需要购置一条新生产线，并立即投入使用。该生产线购置价格为50000万元，可使用8年，预计净残值为2000万元，采用直线法计提折旧。该生产线投入使用时需要垫支营运资金5500万元，在项目终结时收回。该生产线投产</a:t>
            </a:r>
            <a:r>
              <a:rPr lang="zh-CN" altLang="zh-CN" dirty="0" smtClean="0"/>
              <a:t>后</a:t>
            </a:r>
            <a:r>
              <a:rPr lang="zh-CN" altLang="en-US" dirty="0" smtClean="0"/>
              <a:t>乙</a:t>
            </a:r>
            <a:r>
              <a:rPr lang="zh-CN" altLang="zh-CN" dirty="0" smtClean="0"/>
              <a:t>公司</a:t>
            </a:r>
            <a:r>
              <a:rPr lang="zh-CN" altLang="zh-CN" dirty="0"/>
              <a:t>每年可增加营业收入22000万元，增加付现成本10000万元。会计上对于新生产线折旧年限、折旧方法以及净残值等的处理与税法保持一致。</a:t>
            </a:r>
          </a:p>
          <a:p>
            <a:r>
              <a:rPr lang="zh-CN" altLang="zh-CN" dirty="0"/>
              <a:t>资料三：为了满足购置新生产线的资金需求</a:t>
            </a:r>
            <a:r>
              <a:rPr lang="zh-CN" altLang="zh-CN" dirty="0" smtClean="0"/>
              <a:t>，</a:t>
            </a:r>
            <a:r>
              <a:rPr lang="zh-CN" altLang="en-US" dirty="0" smtClean="0"/>
              <a:t>乙</a:t>
            </a:r>
            <a:r>
              <a:rPr lang="zh-CN" altLang="zh-CN" dirty="0" smtClean="0"/>
              <a:t>公司</a:t>
            </a:r>
            <a:r>
              <a:rPr lang="zh-CN" altLang="zh-CN" dirty="0"/>
              <a:t>设计了两个筹资方案：第一个方案是以借款方式筹集资金50000万元，年利率为8%；第二个方案是发行普通股10000万股，每股发行价5元</a:t>
            </a:r>
            <a:r>
              <a:rPr lang="zh-CN" altLang="zh-CN" dirty="0" smtClean="0"/>
              <a:t>。</a:t>
            </a:r>
            <a:r>
              <a:rPr lang="zh-CN" altLang="en-US" dirty="0" smtClean="0"/>
              <a:t>乙</a:t>
            </a:r>
            <a:r>
              <a:rPr lang="zh-CN" altLang="zh-CN" dirty="0" smtClean="0"/>
              <a:t>公司</a:t>
            </a:r>
            <a:r>
              <a:rPr lang="zh-CN" altLang="zh-CN" dirty="0"/>
              <a:t>2016年年初普通股股数为30000万股。</a:t>
            </a:r>
          </a:p>
          <a:p>
            <a:r>
              <a:rPr lang="zh-CN" altLang="zh-CN" dirty="0"/>
              <a:t>资料四：</a:t>
            </a:r>
            <a:r>
              <a:rPr lang="zh-CN" altLang="zh-CN" dirty="0" smtClean="0"/>
              <a:t>假设</a:t>
            </a:r>
            <a:r>
              <a:rPr lang="zh-CN" altLang="en-US" dirty="0" smtClean="0"/>
              <a:t>乙</a:t>
            </a:r>
            <a:r>
              <a:rPr lang="zh-CN" altLang="zh-CN" dirty="0" smtClean="0"/>
              <a:t>公司</a:t>
            </a:r>
            <a:r>
              <a:rPr lang="zh-CN" altLang="zh-CN" dirty="0"/>
              <a:t>不存在其他事项</a:t>
            </a:r>
            <a:r>
              <a:rPr lang="zh-CN" altLang="zh-CN" dirty="0" smtClean="0"/>
              <a:t>，</a:t>
            </a:r>
            <a:r>
              <a:rPr lang="zh-CN" altLang="en-US" dirty="0" smtClean="0"/>
              <a:t>乙</a:t>
            </a:r>
            <a:r>
              <a:rPr lang="zh-CN" altLang="zh-CN" dirty="0" smtClean="0"/>
              <a:t>公司</a:t>
            </a:r>
            <a:r>
              <a:rPr lang="zh-CN" altLang="zh-CN" dirty="0"/>
              <a:t>适用的所得税税率为25%。</a:t>
            </a:r>
          </a:p>
          <a:p>
            <a:pPr eaLnBrk="1"/>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035700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90920"/>
            <a:ext cx="10801347" cy="5376333"/>
          </a:xfrm>
        </p:spPr>
        <p:txBody>
          <a:bodyPr/>
          <a:lstStyle/>
          <a:p>
            <a:r>
              <a:rPr lang="zh-CN" altLang="zh-CN" dirty="0"/>
              <a:t>要求：</a:t>
            </a:r>
          </a:p>
          <a:p>
            <a:r>
              <a:rPr lang="zh-CN" altLang="zh-CN" dirty="0"/>
              <a:t>（1）根据资料一，</a:t>
            </a:r>
            <a:r>
              <a:rPr lang="zh-CN" altLang="zh-CN" dirty="0" smtClean="0"/>
              <a:t>计算</a:t>
            </a:r>
            <a:r>
              <a:rPr lang="zh-CN" altLang="en-US" dirty="0" smtClean="0"/>
              <a:t>乙</a:t>
            </a:r>
            <a:r>
              <a:rPr lang="zh-CN" altLang="zh-CN" dirty="0" smtClean="0"/>
              <a:t>公司</a:t>
            </a:r>
            <a:r>
              <a:rPr lang="zh-CN" altLang="zh-CN" dirty="0"/>
              <a:t>的下列指标：①营运资金；②产权比率；③边际贡献率；④保本销售额。</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smtClean="0"/>
              <a:t>①</a:t>
            </a:r>
            <a:r>
              <a:rPr lang="zh-CN" altLang="zh-CN" dirty="0"/>
              <a:t>营运资金＝流动资产－流动负债＝40000－30000＝10000（万元）</a:t>
            </a:r>
          </a:p>
          <a:p>
            <a:r>
              <a:rPr lang="zh-CN" altLang="zh-CN" dirty="0"/>
              <a:t>②产权比率＝负债/所有者权益＝（30000＋30000）/40000＝1.5</a:t>
            </a:r>
          </a:p>
          <a:p>
            <a:r>
              <a:rPr lang="zh-CN" altLang="zh-CN" dirty="0"/>
              <a:t>③边际贡献率＝边际贡献/营业收入×100%＝（80000－30000）/80000×100%＝62.5%</a:t>
            </a:r>
          </a:p>
          <a:p>
            <a:r>
              <a:rPr lang="zh-CN" altLang="zh-CN" dirty="0"/>
              <a:t>④保本销售额＝固定成本/边际贡献率＝25000/62.5%＝40000（万元）</a:t>
            </a:r>
          </a:p>
          <a:p>
            <a:pPr eaLnBrk="1"/>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3344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26912"/>
            <a:ext cx="10801347" cy="5376333"/>
          </a:xfrm>
        </p:spPr>
        <p:txBody>
          <a:bodyPr/>
          <a:lstStyle/>
          <a:p>
            <a:r>
              <a:rPr lang="zh-CN" altLang="zh-CN" dirty="0"/>
              <a:t>要求：</a:t>
            </a:r>
          </a:p>
          <a:p>
            <a:r>
              <a:rPr lang="zh-CN" altLang="zh-CN" dirty="0"/>
              <a:t>（2）根据资料一，以2015年为基期计算经营杠杆系数。</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a:t>经营杠杆系数＝边际贡献/（边际贡献－固定成本）＝（80000－30000）/（80000－30000－25000）＝2</a:t>
            </a:r>
          </a:p>
          <a:p>
            <a:pPr eaLnBrk="1"/>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4188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54344"/>
            <a:ext cx="10801347" cy="5376333"/>
          </a:xfrm>
        </p:spPr>
        <p:txBody>
          <a:bodyPr/>
          <a:lstStyle/>
          <a:p>
            <a:r>
              <a:rPr lang="zh-CN" altLang="zh-CN" dirty="0"/>
              <a:t>要求：</a:t>
            </a:r>
          </a:p>
          <a:p>
            <a:r>
              <a:rPr lang="zh-CN" altLang="zh-CN" dirty="0"/>
              <a:t>（3）根据资料一、资料三和资料四，计算两个筹资方案的每股收益无差别点（EBIT）</a:t>
            </a:r>
            <a:r>
              <a:rPr lang="zh-CN" altLang="zh-CN" dirty="0" smtClean="0"/>
              <a:t>。</a:t>
            </a:r>
            <a:endParaRPr lang="zh-CN" altLang="zh-CN" dirty="0"/>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smtClean="0"/>
              <a:t>（</a:t>
            </a:r>
            <a:r>
              <a:rPr lang="zh-CN" altLang="zh-CN" dirty="0"/>
              <a:t>EBIT－2000－50000×8%）×（1－25%）/</a:t>
            </a:r>
            <a:r>
              <a:rPr lang="zh-CN" altLang="zh-CN" dirty="0" smtClean="0"/>
              <a:t>30000</a:t>
            </a:r>
            <a:r>
              <a:rPr lang="en-US" altLang="zh-CN" dirty="0" smtClean="0"/>
              <a:t>=</a:t>
            </a:r>
            <a:r>
              <a:rPr lang="zh-CN" altLang="zh-CN" dirty="0" smtClean="0"/>
              <a:t>（</a:t>
            </a:r>
            <a:r>
              <a:rPr lang="zh-CN" altLang="zh-CN" dirty="0"/>
              <a:t>EBIT－2000）×（1－25%）/（30000＋10000）</a:t>
            </a:r>
            <a:endParaRPr lang="zh-CN" altLang="zh-CN" dirty="0"/>
          </a:p>
          <a:p>
            <a:r>
              <a:rPr lang="zh-CN" altLang="zh-CN" dirty="0" smtClean="0"/>
              <a:t>EBIT</a:t>
            </a:r>
            <a:r>
              <a:rPr lang="zh-CN" altLang="zh-CN" dirty="0"/>
              <a:t>＝18000（万元）</a:t>
            </a:r>
          </a:p>
          <a:p>
            <a:pPr eaLnBrk="1"/>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4804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zh-CN" altLang="zh-CN" dirty="0"/>
              <a:t>要求：</a:t>
            </a:r>
          </a:p>
          <a:p>
            <a:r>
              <a:rPr lang="zh-CN" altLang="zh-CN" dirty="0"/>
              <a:t>（4）</a:t>
            </a:r>
            <a:r>
              <a:rPr lang="zh-CN" altLang="zh-CN" dirty="0" smtClean="0"/>
              <a:t>假设</a:t>
            </a:r>
            <a:r>
              <a:rPr lang="zh-CN" altLang="en-US" dirty="0" smtClean="0"/>
              <a:t>乙</a:t>
            </a:r>
            <a:r>
              <a:rPr lang="zh-CN" altLang="zh-CN" dirty="0" smtClean="0"/>
              <a:t>公司</a:t>
            </a:r>
            <a:r>
              <a:rPr lang="zh-CN" altLang="zh-CN" dirty="0"/>
              <a:t>采用第一个方案进行筹资，根据资料一、资料二和资料三，计算新生产线投产</a:t>
            </a:r>
            <a:r>
              <a:rPr lang="zh-CN" altLang="zh-CN" dirty="0" smtClean="0"/>
              <a:t>后</a:t>
            </a:r>
            <a:r>
              <a:rPr lang="zh-CN" altLang="en-US" dirty="0" smtClean="0"/>
              <a:t>乙</a:t>
            </a:r>
            <a:r>
              <a:rPr lang="zh-CN" altLang="zh-CN" dirty="0" smtClean="0"/>
              <a:t>公司</a:t>
            </a:r>
            <a:r>
              <a:rPr lang="zh-CN" altLang="zh-CN" dirty="0"/>
              <a:t>的息税前利润和财务杠杆系数。</a:t>
            </a:r>
            <a:br>
              <a:rPr lang="zh-CN" altLang="zh-CN" dirty="0"/>
            </a:br>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a:t>投产后的收入＝80000＋22000＝102000（万元）</a:t>
            </a:r>
          </a:p>
          <a:p>
            <a:r>
              <a:rPr lang="zh-CN" altLang="zh-CN" dirty="0"/>
              <a:t>投产后的总成本</a:t>
            </a:r>
            <a:r>
              <a:rPr lang="zh-CN" altLang="zh-CN" dirty="0" smtClean="0"/>
              <a:t>＝</a:t>
            </a:r>
            <a:r>
              <a:rPr lang="en-US" altLang="zh-CN" dirty="0" smtClean="0"/>
              <a:t>(</a:t>
            </a:r>
            <a:r>
              <a:rPr lang="zh-CN" altLang="zh-CN" dirty="0" smtClean="0"/>
              <a:t>25000</a:t>
            </a:r>
            <a:r>
              <a:rPr lang="zh-CN" altLang="zh-CN" dirty="0"/>
              <a:t>＋</a:t>
            </a:r>
            <a:r>
              <a:rPr lang="zh-CN" altLang="zh-CN" dirty="0" smtClean="0"/>
              <a:t>30000</a:t>
            </a:r>
            <a:r>
              <a:rPr lang="en-US" altLang="zh-CN" dirty="0" smtClean="0"/>
              <a:t>)</a:t>
            </a:r>
            <a:r>
              <a:rPr lang="zh-CN" altLang="zh-CN" dirty="0" smtClean="0"/>
              <a:t>＋</a:t>
            </a:r>
            <a:r>
              <a:rPr lang="zh-CN" altLang="zh-CN" dirty="0"/>
              <a:t>10000＋（50000－2000）/8＝71000（万元）</a:t>
            </a:r>
          </a:p>
          <a:p>
            <a:r>
              <a:rPr lang="zh-CN" altLang="zh-CN" dirty="0"/>
              <a:t>采用方案一投产后的息税前利润＝102000－71000＝31000（万元）</a:t>
            </a:r>
          </a:p>
          <a:p>
            <a:r>
              <a:rPr lang="zh-CN" altLang="zh-CN" dirty="0"/>
              <a:t>投产后财务费用＝2000＋50000×8%＝6000（万元）</a:t>
            </a:r>
          </a:p>
          <a:p>
            <a:r>
              <a:rPr lang="zh-CN" altLang="zh-CN" dirty="0"/>
              <a:t>财务杠杆系数＝息税前利润/（息税前利润－利息）＝31000/（31000－6000）＝1.24</a:t>
            </a:r>
          </a:p>
          <a:p>
            <a:pPr eaLnBrk="1"/>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5207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1000"/>
                                        <p:tgtEl>
                                          <p:spTgt spid="2">
                                            <p:txEl>
                                              <p:pRg st="5" end="5"/>
                                            </p:txEl>
                                          </p:spTgt>
                                        </p:tgtEl>
                                      </p:cBhvr>
                                    </p:animEffect>
                                    <p:anim calcmode="lin" valueType="num">
                                      <p:cBhvr>
                                        <p:cTn id="2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1000"/>
                                        <p:tgtEl>
                                          <p:spTgt spid="2">
                                            <p:txEl>
                                              <p:pRg st="6" end="6"/>
                                            </p:txEl>
                                          </p:spTgt>
                                        </p:tgtEl>
                                      </p:cBhvr>
                                    </p:animEffect>
                                    <p:anim calcmode="lin" valueType="num">
                                      <p:cBhvr>
                                        <p:cTn id="2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1045784"/>
            <a:ext cx="10801347" cy="5376333"/>
          </a:xfrm>
        </p:spPr>
        <p:txBody>
          <a:bodyPr/>
          <a:lstStyle/>
          <a:p>
            <a:r>
              <a:rPr lang="en-US" altLang="zh-CN" dirty="0" smtClean="0">
                <a:solidFill>
                  <a:srgbClr val="FFFF00"/>
                </a:solidFill>
              </a:rPr>
              <a:t>【</a:t>
            </a:r>
            <a:r>
              <a:rPr lang="zh-CN" altLang="en-US" dirty="0" smtClean="0">
                <a:solidFill>
                  <a:srgbClr val="FFFF00"/>
                </a:solidFill>
              </a:rPr>
              <a:t>综合题</a:t>
            </a:r>
            <a:r>
              <a:rPr lang="en-US" altLang="zh-CN" dirty="0" smtClean="0">
                <a:solidFill>
                  <a:srgbClr val="FFFF00"/>
                </a:solidFill>
              </a:rPr>
              <a:t>】</a:t>
            </a:r>
            <a:r>
              <a:rPr lang="zh-CN" altLang="zh-CN" dirty="0">
                <a:solidFill>
                  <a:srgbClr val="FFFF00"/>
                </a:solidFill>
              </a:rPr>
              <a:t> </a:t>
            </a:r>
            <a:r>
              <a:rPr lang="zh-CN" altLang="en-US" dirty="0" smtClean="0"/>
              <a:t>资料一：</a:t>
            </a:r>
            <a:r>
              <a:rPr lang="zh-CN" altLang="zh-CN" dirty="0" smtClean="0"/>
              <a:t>B</a:t>
            </a:r>
            <a:r>
              <a:rPr lang="zh-CN" altLang="zh-CN" dirty="0"/>
              <a:t>企业过去5年的有关资料如下：</a:t>
            </a:r>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r>
              <a:rPr lang="zh-CN" altLang="en-US" dirty="0"/>
              <a:t>资料</a:t>
            </a:r>
            <a:r>
              <a:rPr lang="zh-CN" altLang="en-US" dirty="0" smtClean="0"/>
              <a:t>二：</a:t>
            </a:r>
            <a:r>
              <a:rPr lang="zh-CN" altLang="zh-CN" dirty="0" smtClean="0"/>
              <a:t>B</a:t>
            </a:r>
            <a:r>
              <a:rPr lang="zh-CN" altLang="zh-CN" dirty="0"/>
              <a:t>企业去年（即表中的第5年）产品单位售价为100元，变动成本率为60%，固定经营成本总额为150万元，利息费用为50万元。</a:t>
            </a:r>
          </a:p>
          <a:p>
            <a:r>
              <a:rPr lang="zh-CN" altLang="en-US" dirty="0"/>
              <a:t>资料</a:t>
            </a:r>
            <a:r>
              <a:rPr lang="zh-CN" altLang="en-US" dirty="0" smtClean="0"/>
              <a:t>三：</a:t>
            </a:r>
            <a:r>
              <a:rPr lang="zh-CN" altLang="zh-CN" dirty="0" smtClean="0"/>
              <a:t>B</a:t>
            </a:r>
            <a:r>
              <a:rPr lang="zh-CN" altLang="zh-CN" dirty="0"/>
              <a:t>企业今年预计产品的单位售价、单位变动成本、固定经营成本总额和利息费用不变，所得税税率为25%（与去年一致），预计销售量将增加40%，股利支付率为90%。</a:t>
            </a:r>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2667619724"/>
              </p:ext>
            </p:extLst>
          </p:nvPr>
        </p:nvGraphicFramePr>
        <p:xfrm>
          <a:off x="1129284" y="1568990"/>
          <a:ext cx="5471160" cy="1936242"/>
        </p:xfrm>
        <a:graphic>
          <a:graphicData uri="http://schemas.openxmlformats.org/drawingml/2006/table">
            <a:tbl>
              <a:tblPr firstRow="1" firstCol="1" bandRow="1">
                <a:tableStyleId>{8799B23B-EC83-4686-B30A-512413B5E67A}</a:tableStyleId>
              </a:tblPr>
              <a:tblGrid>
                <a:gridCol w="1823720"/>
                <a:gridCol w="1823720"/>
                <a:gridCol w="1823720"/>
              </a:tblGrid>
              <a:tr h="0">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年份</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销售量（万件）</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资金占用额（万元）</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1</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7.2</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244</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2</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7</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246</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3</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7.5</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250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r h="0">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4</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8</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260</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0">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5</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a:solidFill>
                            <a:schemeClr val="bg1"/>
                          </a:solidFill>
                          <a:effectLst/>
                          <a:latin typeface="微软雅黑" panose="020B0503020204020204" pitchFamily="34" charset="-122"/>
                          <a:ea typeface="微软雅黑" panose="020B0503020204020204" pitchFamily="34" charset="-122"/>
                        </a:rPr>
                        <a:t>10</a:t>
                      </a:r>
                      <a:endParaRPr lang="zh-CN" sz="1600" b="0" kern="10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c>
                  <a:txBody>
                    <a:bodyPr/>
                    <a:lstStyle/>
                    <a:p>
                      <a:pPr algn="l">
                        <a:lnSpc>
                          <a:spcPct val="150000"/>
                        </a:lnSpc>
                        <a:spcAft>
                          <a:spcPts val="0"/>
                        </a:spcAft>
                      </a:pPr>
                      <a:r>
                        <a:rPr lang="zh-CN" sz="1600" b="0" kern="0" dirty="0">
                          <a:solidFill>
                            <a:schemeClr val="bg1"/>
                          </a:solidFill>
                          <a:effectLst/>
                          <a:latin typeface="微软雅黑" panose="020B0503020204020204" pitchFamily="34" charset="-122"/>
                          <a:ea typeface="微软雅黑" panose="020B0503020204020204" pitchFamily="34" charset="-122"/>
                        </a:rPr>
                        <a:t>300</a:t>
                      </a:r>
                      <a:endParaRPr lang="zh-CN" sz="1600" b="0" kern="100" dirty="0">
                        <a:solidFill>
                          <a:schemeClr val="bg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oFill/>
                  </a:tcPr>
                </a:tc>
              </a:tr>
            </a:tbl>
          </a:graphicData>
        </a:graphic>
      </p:graphicFrame>
    </p:spTree>
    <p:extLst>
      <p:ext uri="{BB962C8B-B14F-4D97-AF65-F5344CB8AC3E}">
        <p14:creationId xmlns:p14="http://schemas.microsoft.com/office/powerpoint/2010/main" val="450674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26912"/>
            <a:ext cx="10801347" cy="5376333"/>
          </a:xfrm>
        </p:spPr>
        <p:txBody>
          <a:bodyPr/>
          <a:lstStyle/>
          <a:p>
            <a:pPr eaLnBrk="1"/>
            <a:endParaRPr lang="en-US" altLang="zh-CN" dirty="0" smtClean="0"/>
          </a:p>
          <a:p>
            <a:pPr eaLnBrk="1"/>
            <a:endParaRPr lang="en-US" altLang="zh-CN" dirty="0"/>
          </a:p>
          <a:p>
            <a:pPr eaLnBrk="1"/>
            <a:endParaRPr lang="en-US" altLang="zh-CN" dirty="0"/>
          </a:p>
          <a:p>
            <a:pPr eaLnBrk="1"/>
            <a:endParaRPr lang="en-US" altLang="zh-CN" dirty="0"/>
          </a:p>
          <a:p>
            <a:pPr eaLnBrk="1"/>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a:latin typeface="黑体" panose="02010609060101010101" pitchFamily="49" charset="-122"/>
                <a:ea typeface="黑体" panose="02010609060101010101" pitchFamily="49" charset="-122"/>
              </a:rPr>
              <a:t>模考</a:t>
            </a:r>
            <a:r>
              <a:rPr lang="zh-CN" altLang="en-US" sz="2400" kern="0" dirty="0" smtClean="0">
                <a:latin typeface="黑体" panose="02010609060101010101" pitchFamily="49" charset="-122"/>
                <a:ea typeface="黑体" panose="02010609060101010101" pitchFamily="49" charset="-122"/>
              </a:rPr>
              <a:t>数据分析</a:t>
            </a:r>
            <a:endParaRPr lang="zh-CN" altLang="en-US" sz="2400" kern="0" dirty="0">
              <a:latin typeface="黑体" panose="02010609060101010101" pitchFamily="49" charset="-122"/>
              <a:ea typeface="黑体" panose="02010609060101010101" pitchFamily="49"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2426953690"/>
              </p:ext>
            </p:extLst>
          </p:nvPr>
        </p:nvGraphicFramePr>
        <p:xfrm>
          <a:off x="779272" y="1250018"/>
          <a:ext cx="8931654" cy="1112520"/>
        </p:xfrm>
        <a:graphic>
          <a:graphicData uri="http://schemas.openxmlformats.org/drawingml/2006/table">
            <a:tbl>
              <a:tblPr firstRow="1" bandRow="1">
                <a:tableStyleId>{8799B23B-EC83-4686-B30A-512413B5E67A}</a:tableStyleId>
              </a:tblPr>
              <a:tblGrid>
                <a:gridCol w="1488609"/>
                <a:gridCol w="1488609"/>
                <a:gridCol w="1488609"/>
                <a:gridCol w="1488609"/>
                <a:gridCol w="1488609"/>
                <a:gridCol w="1488609"/>
              </a:tblGrid>
              <a:tr h="370840">
                <a:tc>
                  <a:txBody>
                    <a:bodyPr/>
                    <a:lstStyle/>
                    <a:p>
                      <a:pPr algn="ctr"/>
                      <a:r>
                        <a:rPr lang="zh-CN" altLang="en-US" sz="1600" b="0" dirty="0" smtClean="0">
                          <a:solidFill>
                            <a:schemeClr val="bg1"/>
                          </a:solidFill>
                          <a:latin typeface="微软雅黑" panose="020B0503020204020204" pitchFamily="34" charset="-122"/>
                          <a:ea typeface="微软雅黑" panose="020B0503020204020204" pitchFamily="34" charset="-122"/>
                        </a:rPr>
                        <a:t>参考人数</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tc>
                <a:tc>
                  <a:txBody>
                    <a:bodyPr/>
                    <a:lstStyle/>
                    <a:p>
                      <a:pPr marL="0" algn="ctr" defTabSz="1219170" rtl="0" eaLnBrk="1" latinLnBrk="0" hangingPunct="1"/>
                      <a:r>
                        <a:rPr lang="zh-CN" altLang="en-US" sz="1600" b="0" kern="1200" dirty="0" smtClean="0">
                          <a:solidFill>
                            <a:schemeClr val="bg1"/>
                          </a:solidFill>
                          <a:latin typeface="微软雅黑" panose="020B0503020204020204" pitchFamily="34" charset="-122"/>
                          <a:ea typeface="微软雅黑" panose="020B0503020204020204" pitchFamily="34" charset="-122"/>
                          <a:cs typeface="+mn-cs"/>
                        </a:rPr>
                        <a:t>及格人数</a:t>
                      </a:r>
                      <a:endParaRPr lang="zh-CN" altLang="en-US" sz="1600" b="0" kern="1200" dirty="0">
                        <a:solidFill>
                          <a:schemeClr val="bg1"/>
                        </a:solidFill>
                        <a:latin typeface="微软雅黑" panose="020B0503020204020204" pitchFamily="34" charset="-122"/>
                        <a:ea typeface="微软雅黑" panose="020B0503020204020204" pitchFamily="34" charset="-122"/>
                        <a:cs typeface="+mn-cs"/>
                      </a:endParaRPr>
                    </a:p>
                  </a:txBody>
                  <a:tcPr/>
                </a:tc>
                <a:tc gridSpan="4">
                  <a:txBody>
                    <a:bodyPr/>
                    <a:lstStyle/>
                    <a:p>
                      <a:pPr marL="0" algn="ctr" defTabSz="1219170" rtl="0" eaLnBrk="1" latinLnBrk="0" hangingPunct="1"/>
                      <a:r>
                        <a:rPr lang="zh-CN" altLang="en-US" sz="1600" b="0" kern="1200" dirty="0" smtClean="0">
                          <a:solidFill>
                            <a:schemeClr val="bg1"/>
                          </a:solidFill>
                          <a:latin typeface="微软雅黑" panose="020B0503020204020204" pitchFamily="34" charset="-122"/>
                          <a:ea typeface="微软雅黑" panose="020B0503020204020204" pitchFamily="34" charset="-122"/>
                          <a:cs typeface="+mn-cs"/>
                        </a:rPr>
                        <a:t>分布</a:t>
                      </a:r>
                      <a:endParaRPr lang="zh-CN" altLang="en-US" sz="1600" b="0" kern="1200" dirty="0">
                        <a:solidFill>
                          <a:schemeClr val="bg1"/>
                        </a:solidFill>
                        <a:latin typeface="微软雅黑" panose="020B0503020204020204" pitchFamily="34" charset="-122"/>
                        <a:ea typeface="微软雅黑" panose="020B0503020204020204" pitchFamily="34" charset="-122"/>
                        <a:cs typeface="+mn-cs"/>
                      </a:endParaRP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rowSpan="2">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4382</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chor="ctr">
                    <a:noFill/>
                  </a:tcPr>
                </a:tc>
                <a:tc rowSpan="2">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2703</a:t>
                      </a:r>
                    </a:p>
                    <a:p>
                      <a:pPr algn="ctr"/>
                      <a:r>
                        <a:rPr lang="en-US" altLang="zh-CN" sz="1600" b="0" dirty="0" smtClean="0">
                          <a:solidFill>
                            <a:schemeClr val="bg1"/>
                          </a:solidFill>
                          <a:latin typeface="微软雅黑" panose="020B0503020204020204" pitchFamily="34" charset="-122"/>
                          <a:ea typeface="微软雅黑" panose="020B0503020204020204" pitchFamily="34" charset="-122"/>
                        </a:rPr>
                        <a:t>(61.68%)</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chor="ctr">
                    <a:noFill/>
                  </a:tcPr>
                </a:tc>
                <a:tc>
                  <a:txBody>
                    <a:bodyPr/>
                    <a:lstStyle/>
                    <a:p>
                      <a:pPr algn="ctr"/>
                      <a:r>
                        <a:rPr lang="zh-CN" altLang="en-US" sz="1600" b="0" dirty="0" smtClean="0">
                          <a:solidFill>
                            <a:schemeClr val="bg1"/>
                          </a:solidFill>
                          <a:latin typeface="微软雅黑" panose="020B0503020204020204" pitchFamily="34" charset="-122"/>
                          <a:ea typeface="微软雅黑" panose="020B0503020204020204" pitchFamily="34" charset="-122"/>
                        </a:rPr>
                        <a:t>分数</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oFill/>
                  </a:tcPr>
                </a:tc>
                <a:tc>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[0,32]</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oFill/>
                  </a:tcPr>
                </a:tc>
                <a:tc>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(32,44]</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oFill/>
                  </a:tcPr>
                </a:tc>
                <a:tc>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(44,55]</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noFill/>
                  </a:tcPr>
                </a:tc>
              </a:tr>
              <a:tr h="370840">
                <a:tc vMerge="1">
                  <a:txBody>
                    <a:bodyPr/>
                    <a:lstStyle/>
                    <a:p>
                      <a:endParaRPr lang="zh-CN" altLang="en-US" sz="1600" b="0" dirty="0">
                        <a:solidFill>
                          <a:schemeClr val="bg1"/>
                        </a:solidFill>
                      </a:endParaRPr>
                    </a:p>
                  </a:txBody>
                  <a:tcPr/>
                </a:tc>
                <a:tc vMerge="1">
                  <a:txBody>
                    <a:bodyPr/>
                    <a:lstStyle/>
                    <a:p>
                      <a:endParaRPr lang="zh-CN" altLang="en-US" sz="1600" b="0" dirty="0">
                        <a:solidFill>
                          <a:schemeClr val="bg1"/>
                        </a:solidFill>
                      </a:endParaRPr>
                    </a:p>
                  </a:txBody>
                  <a:tcPr/>
                </a:tc>
                <a:tc>
                  <a:txBody>
                    <a:bodyPr/>
                    <a:lstStyle/>
                    <a:p>
                      <a:pPr algn="ctr"/>
                      <a:r>
                        <a:rPr lang="zh-CN" altLang="en-US" sz="1600" b="0" dirty="0" smtClean="0">
                          <a:solidFill>
                            <a:schemeClr val="bg1"/>
                          </a:solidFill>
                          <a:latin typeface="微软雅黑" panose="020B0503020204020204" pitchFamily="34" charset="-122"/>
                          <a:ea typeface="微软雅黑" panose="020B0503020204020204" pitchFamily="34" charset="-122"/>
                        </a:rPr>
                        <a:t>人数</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1679</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2142</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tc>
                <a:tc>
                  <a:txBody>
                    <a:bodyPr/>
                    <a:lstStyle/>
                    <a:p>
                      <a:pPr algn="ctr"/>
                      <a:r>
                        <a:rPr lang="en-US" altLang="zh-CN" sz="1600" b="0" dirty="0" smtClean="0">
                          <a:solidFill>
                            <a:schemeClr val="bg1"/>
                          </a:solidFill>
                          <a:latin typeface="微软雅黑" panose="020B0503020204020204" pitchFamily="34" charset="-122"/>
                          <a:ea typeface="微软雅黑" panose="020B0503020204020204" pitchFamily="34" charset="-122"/>
                        </a:rPr>
                        <a:t>561</a:t>
                      </a:r>
                      <a:endParaRPr lang="zh-CN" altLang="en-US" sz="1600" b="0" dirty="0">
                        <a:solidFill>
                          <a:schemeClr val="bg1"/>
                        </a:solidFill>
                        <a:latin typeface="微软雅黑" panose="020B0503020204020204" pitchFamily="34" charset="-122"/>
                        <a:ea typeface="微软雅黑" panose="020B0503020204020204" pitchFamily="34" charset="-122"/>
                      </a:endParaRPr>
                    </a:p>
                  </a:txBody>
                  <a:tcPr/>
                </a:tc>
              </a:tr>
            </a:tbl>
          </a:graphicData>
        </a:graphic>
      </p:graphicFrame>
    </p:spTree>
    <p:extLst>
      <p:ext uri="{BB962C8B-B14F-4D97-AF65-F5344CB8AC3E}">
        <p14:creationId xmlns:p14="http://schemas.microsoft.com/office/powerpoint/2010/main" val="5304795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1000064"/>
            <a:ext cx="10801347" cy="5376333"/>
          </a:xfrm>
        </p:spPr>
        <p:txBody>
          <a:bodyPr/>
          <a:lstStyle/>
          <a:p>
            <a:r>
              <a:rPr lang="zh-CN" altLang="en-US" dirty="0" smtClean="0"/>
              <a:t>资料四：</a:t>
            </a:r>
            <a:r>
              <a:rPr lang="zh-CN" altLang="zh-CN" dirty="0" smtClean="0"/>
              <a:t>B</a:t>
            </a:r>
            <a:r>
              <a:rPr lang="zh-CN" altLang="zh-CN" dirty="0"/>
              <a:t>企业不存在优先股，目前的资本结构为债务资本占40%，权益资本占60%，300万元的资金由长期借款和权益资金组成，长期借款的资本成本为3.5%。</a:t>
            </a:r>
          </a:p>
          <a:p>
            <a:r>
              <a:rPr lang="zh-CN" altLang="en-US" dirty="0" smtClean="0"/>
              <a:t>资料五：</a:t>
            </a:r>
            <a:r>
              <a:rPr lang="zh-CN" altLang="zh-CN" dirty="0" smtClean="0"/>
              <a:t>如果</a:t>
            </a:r>
            <a:r>
              <a:rPr lang="zh-CN" altLang="zh-CN" dirty="0"/>
              <a:t>需要外部筹资，则发行股票，B股票的β系数为1.6，按照资本资产定价模型计算权益资本成本，市场平均报酬率为14%，无风险报酬率为2%。</a:t>
            </a:r>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58231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36056"/>
            <a:ext cx="10801347" cy="5376333"/>
          </a:xfrm>
        </p:spPr>
        <p:txBody>
          <a:bodyPr/>
          <a:lstStyle/>
          <a:p>
            <a:r>
              <a:rPr lang="zh-CN" altLang="zh-CN" dirty="0"/>
              <a:t>要求：</a:t>
            </a:r>
          </a:p>
          <a:p>
            <a:r>
              <a:rPr lang="zh-CN" altLang="zh-CN" dirty="0"/>
              <a:t>（1）计算该企业今年的息税前利润、净利润以及DOL、DFL、DTL。</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smtClean="0"/>
              <a:t>今年</a:t>
            </a:r>
            <a:r>
              <a:rPr lang="zh-CN" altLang="zh-CN" dirty="0"/>
              <a:t>销售量＝10×（1＋40%）＝14（万件）</a:t>
            </a:r>
          </a:p>
          <a:p>
            <a:r>
              <a:rPr lang="zh-CN" altLang="zh-CN" dirty="0"/>
              <a:t>单位变动成本＝100×60%＝60（元）</a:t>
            </a:r>
          </a:p>
          <a:p>
            <a:r>
              <a:rPr lang="zh-CN" altLang="zh-CN" dirty="0"/>
              <a:t>今年息税前利润＝14×（100－60）－150＝410（万元）</a:t>
            </a:r>
          </a:p>
          <a:p>
            <a:r>
              <a:rPr lang="zh-CN" altLang="zh-CN" dirty="0"/>
              <a:t>净利润＝（410－50）×（1－25%）＝270（万元）</a:t>
            </a:r>
          </a:p>
          <a:p>
            <a:r>
              <a:rPr lang="zh-CN" altLang="zh-CN" dirty="0"/>
              <a:t>DOL＝10×（100－60）/[10×（100－60）－150]＝1.6</a:t>
            </a:r>
          </a:p>
          <a:p>
            <a:r>
              <a:rPr lang="zh-CN" altLang="zh-CN" dirty="0"/>
              <a:t>DFL＝[10×（100－60）－150]/[10×（100－60）－150－50]＝1.25</a:t>
            </a:r>
          </a:p>
          <a:p>
            <a:r>
              <a:rPr lang="zh-CN" altLang="zh-CN" dirty="0"/>
              <a:t>DTL＝1.6×1.25＝2</a:t>
            </a:r>
          </a:p>
          <a:p>
            <a:r>
              <a:rPr lang="zh-CN" altLang="zh-CN" dirty="0"/>
              <a:t>或：DTL＝10×（100－60）/[10×（100－60）－150－50]＝2</a:t>
            </a:r>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1621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1000"/>
                                        <p:tgtEl>
                                          <p:spTgt spid="2">
                                            <p:txEl>
                                              <p:pRg st="7" end="7"/>
                                            </p:txEl>
                                          </p:spTgt>
                                        </p:tgtEl>
                                      </p:cBhvr>
                                    </p:animEffect>
                                    <p:anim calcmode="lin" valueType="num">
                                      <p:cBhvr>
                                        <p:cTn id="2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1000"/>
                                        <p:tgtEl>
                                          <p:spTgt spid="2">
                                            <p:txEl>
                                              <p:pRg st="8" end="8"/>
                                            </p:txEl>
                                          </p:spTgt>
                                        </p:tgtEl>
                                      </p:cBhvr>
                                    </p:animEffect>
                                    <p:anim calcmode="lin" valueType="num">
                                      <p:cBhvr>
                                        <p:cTn id="3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36056"/>
            <a:ext cx="10801347" cy="5376333"/>
          </a:xfrm>
        </p:spPr>
        <p:txBody>
          <a:bodyPr/>
          <a:lstStyle/>
          <a:p>
            <a:r>
              <a:rPr lang="zh-CN" altLang="zh-CN" dirty="0"/>
              <a:t>要求：</a:t>
            </a:r>
          </a:p>
          <a:p>
            <a:r>
              <a:rPr lang="zh-CN" altLang="zh-CN" dirty="0"/>
              <a:t>（2）计算今年的息税前利润变动率。</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a:t>去年息税前利润＝10×（100－60）－150＝250（万元）</a:t>
            </a:r>
          </a:p>
          <a:p>
            <a:r>
              <a:rPr lang="zh-CN" altLang="zh-CN" dirty="0"/>
              <a:t>息税前利润变动率＝（410－250）/250×100%＝64%</a:t>
            </a:r>
          </a:p>
          <a:p>
            <a:r>
              <a:rPr lang="zh-CN" altLang="zh-CN" dirty="0"/>
              <a:t>或息税前利润变动率</a:t>
            </a:r>
            <a:r>
              <a:rPr lang="zh-CN" altLang="zh-CN" dirty="0" smtClean="0"/>
              <a:t>＝</a:t>
            </a:r>
            <a:r>
              <a:rPr lang="zh-CN" altLang="en-US" dirty="0" smtClean="0"/>
              <a:t>销售量增长率</a:t>
            </a:r>
            <a:r>
              <a:rPr lang="zh-CN" altLang="zh-CN" dirty="0"/>
              <a:t>× </a:t>
            </a:r>
            <a:r>
              <a:rPr lang="zh-CN" altLang="en-US" dirty="0" smtClean="0"/>
              <a:t>经营杠杆系数</a:t>
            </a:r>
            <a:r>
              <a:rPr lang="en-US" altLang="zh-CN" dirty="0" smtClean="0"/>
              <a:t>=</a:t>
            </a:r>
            <a:r>
              <a:rPr lang="zh-CN" altLang="zh-CN" dirty="0" smtClean="0"/>
              <a:t>40</a:t>
            </a:r>
            <a:r>
              <a:rPr lang="zh-CN" altLang="zh-CN" dirty="0"/>
              <a:t>%×1.6＝64%</a:t>
            </a:r>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840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36056"/>
            <a:ext cx="10801347" cy="5376333"/>
          </a:xfrm>
        </p:spPr>
        <p:txBody>
          <a:bodyPr/>
          <a:lstStyle/>
          <a:p>
            <a:r>
              <a:rPr lang="zh-CN" altLang="zh-CN" dirty="0"/>
              <a:t>要求：</a:t>
            </a:r>
          </a:p>
          <a:p>
            <a:r>
              <a:rPr lang="zh-CN" altLang="zh-CN" dirty="0"/>
              <a:t>（3）采用高低点法预测今年的资金占用量。</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a:t>b＝（300－246）/（10－7）＝18（元/件）</a:t>
            </a:r>
          </a:p>
          <a:p>
            <a:r>
              <a:rPr lang="zh-CN" altLang="zh-CN" dirty="0"/>
              <a:t>a＝300－18×10＝120（万元）</a:t>
            </a:r>
          </a:p>
          <a:p>
            <a:r>
              <a:rPr lang="zh-CN" altLang="zh-CN" dirty="0"/>
              <a:t>y＝120＋18x</a:t>
            </a:r>
          </a:p>
          <a:p>
            <a:r>
              <a:rPr lang="zh-CN" altLang="zh-CN" dirty="0"/>
              <a:t>今年资金占用量＝120＋18×14＝372（万元）</a:t>
            </a:r>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38430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charRg st="30" end="57"/>
                                            </p:txEl>
                                          </p:spTgt>
                                        </p:tgtEl>
                                        <p:attrNameLst>
                                          <p:attrName>style.visibility</p:attrName>
                                        </p:attrNameLst>
                                      </p:cBhvr>
                                      <p:to>
                                        <p:strVal val="visible"/>
                                      </p:to>
                                    </p:set>
                                    <p:animEffect transition="in" filter="fade">
                                      <p:cBhvr>
                                        <p:cTn id="7" dur="1000"/>
                                        <p:tgtEl>
                                          <p:spTgt spid="2">
                                            <p:txEl>
                                              <p:charRg st="30" end="57"/>
                                            </p:txEl>
                                          </p:spTgt>
                                        </p:tgtEl>
                                      </p:cBhvr>
                                    </p:animEffect>
                                    <p:anim calcmode="lin" valueType="num">
                                      <p:cBhvr>
                                        <p:cTn id="8" dur="1000" fill="hold"/>
                                        <p:tgtEl>
                                          <p:spTgt spid="2">
                                            <p:txEl>
                                              <p:charRg st="30" end="57"/>
                                            </p:txEl>
                                          </p:spTgt>
                                        </p:tgtEl>
                                        <p:attrNameLst>
                                          <p:attrName>ppt_x</p:attrName>
                                        </p:attrNameLst>
                                      </p:cBhvr>
                                      <p:tavLst>
                                        <p:tav tm="0">
                                          <p:val>
                                            <p:strVal val="#ppt_x"/>
                                          </p:val>
                                        </p:tav>
                                        <p:tav tm="100000">
                                          <p:val>
                                            <p:strVal val="#ppt_x"/>
                                          </p:val>
                                        </p:tav>
                                      </p:tavLst>
                                    </p:anim>
                                    <p:anim calcmode="lin" valueType="num">
                                      <p:cBhvr>
                                        <p:cTn id="9" dur="1000" fill="hold"/>
                                        <p:tgtEl>
                                          <p:spTgt spid="2">
                                            <p:txEl>
                                              <p:charRg st="30" end="5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charRg st="57" end="77"/>
                                            </p:txEl>
                                          </p:spTgt>
                                        </p:tgtEl>
                                        <p:attrNameLst>
                                          <p:attrName>style.visibility</p:attrName>
                                        </p:attrNameLst>
                                      </p:cBhvr>
                                      <p:to>
                                        <p:strVal val="visible"/>
                                      </p:to>
                                    </p:set>
                                    <p:animEffect transition="in" filter="fade">
                                      <p:cBhvr>
                                        <p:cTn id="12" dur="1000"/>
                                        <p:tgtEl>
                                          <p:spTgt spid="2">
                                            <p:txEl>
                                              <p:charRg st="57" end="77"/>
                                            </p:txEl>
                                          </p:spTgt>
                                        </p:tgtEl>
                                      </p:cBhvr>
                                    </p:animEffect>
                                    <p:anim calcmode="lin" valueType="num">
                                      <p:cBhvr>
                                        <p:cTn id="13" dur="1000" fill="hold"/>
                                        <p:tgtEl>
                                          <p:spTgt spid="2">
                                            <p:txEl>
                                              <p:charRg st="57" end="77"/>
                                            </p:txEl>
                                          </p:spTgt>
                                        </p:tgtEl>
                                        <p:attrNameLst>
                                          <p:attrName>ppt_x</p:attrName>
                                        </p:attrNameLst>
                                      </p:cBhvr>
                                      <p:tavLst>
                                        <p:tav tm="0">
                                          <p:val>
                                            <p:strVal val="#ppt_x"/>
                                          </p:val>
                                        </p:tav>
                                        <p:tav tm="100000">
                                          <p:val>
                                            <p:strVal val="#ppt_x"/>
                                          </p:val>
                                        </p:tav>
                                      </p:tavLst>
                                    </p:anim>
                                    <p:anim calcmode="lin" valueType="num">
                                      <p:cBhvr>
                                        <p:cTn id="14" dur="1000" fill="hold"/>
                                        <p:tgtEl>
                                          <p:spTgt spid="2">
                                            <p:txEl>
                                              <p:charRg st="57" end="7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charRg st="77" end="87"/>
                                            </p:txEl>
                                          </p:spTgt>
                                        </p:tgtEl>
                                        <p:attrNameLst>
                                          <p:attrName>style.visibility</p:attrName>
                                        </p:attrNameLst>
                                      </p:cBhvr>
                                      <p:to>
                                        <p:strVal val="visible"/>
                                      </p:to>
                                    </p:set>
                                    <p:animEffect transition="in" filter="fade">
                                      <p:cBhvr>
                                        <p:cTn id="17" dur="1000"/>
                                        <p:tgtEl>
                                          <p:spTgt spid="2">
                                            <p:txEl>
                                              <p:charRg st="77" end="87"/>
                                            </p:txEl>
                                          </p:spTgt>
                                        </p:tgtEl>
                                      </p:cBhvr>
                                    </p:animEffect>
                                    <p:anim calcmode="lin" valueType="num">
                                      <p:cBhvr>
                                        <p:cTn id="18" dur="1000" fill="hold"/>
                                        <p:tgtEl>
                                          <p:spTgt spid="2">
                                            <p:txEl>
                                              <p:charRg st="77" end="87"/>
                                            </p:txEl>
                                          </p:spTgt>
                                        </p:tgtEl>
                                        <p:attrNameLst>
                                          <p:attrName>ppt_x</p:attrName>
                                        </p:attrNameLst>
                                      </p:cBhvr>
                                      <p:tavLst>
                                        <p:tav tm="0">
                                          <p:val>
                                            <p:strVal val="#ppt_x"/>
                                          </p:val>
                                        </p:tav>
                                        <p:tav tm="100000">
                                          <p:val>
                                            <p:strVal val="#ppt_x"/>
                                          </p:val>
                                        </p:tav>
                                      </p:tavLst>
                                    </p:anim>
                                    <p:anim calcmode="lin" valueType="num">
                                      <p:cBhvr>
                                        <p:cTn id="19" dur="1000" fill="hold"/>
                                        <p:tgtEl>
                                          <p:spTgt spid="2">
                                            <p:txEl>
                                              <p:charRg st="77" end="8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charRg st="87" end="113"/>
                                            </p:txEl>
                                          </p:spTgt>
                                        </p:tgtEl>
                                        <p:attrNameLst>
                                          <p:attrName>style.visibility</p:attrName>
                                        </p:attrNameLst>
                                      </p:cBhvr>
                                      <p:to>
                                        <p:strVal val="visible"/>
                                      </p:to>
                                    </p:set>
                                    <p:animEffect transition="in" filter="fade">
                                      <p:cBhvr>
                                        <p:cTn id="22" dur="1000"/>
                                        <p:tgtEl>
                                          <p:spTgt spid="2">
                                            <p:txEl>
                                              <p:charRg st="87" end="113"/>
                                            </p:txEl>
                                          </p:spTgt>
                                        </p:tgtEl>
                                      </p:cBhvr>
                                    </p:animEffect>
                                    <p:anim calcmode="lin" valueType="num">
                                      <p:cBhvr>
                                        <p:cTn id="23" dur="1000" fill="hold"/>
                                        <p:tgtEl>
                                          <p:spTgt spid="2">
                                            <p:txEl>
                                              <p:charRg st="87" end="11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charRg st="87" end="1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36056"/>
            <a:ext cx="10801347" cy="5376333"/>
          </a:xfrm>
        </p:spPr>
        <p:txBody>
          <a:bodyPr/>
          <a:lstStyle/>
          <a:p>
            <a:r>
              <a:rPr lang="zh-CN" altLang="zh-CN" dirty="0"/>
              <a:t>要求：</a:t>
            </a:r>
          </a:p>
          <a:p>
            <a:r>
              <a:rPr lang="zh-CN" altLang="zh-CN" dirty="0"/>
              <a:t>（4）预测今年需要的外部筹资额。</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a:t>今年需要的外部筹资</a:t>
            </a:r>
            <a:r>
              <a:rPr lang="zh-CN" altLang="zh-CN" dirty="0" smtClean="0"/>
              <a:t>额</a:t>
            </a:r>
            <a:r>
              <a:rPr lang="en-US" altLang="zh-CN" dirty="0" smtClean="0"/>
              <a:t>=(</a:t>
            </a:r>
            <a:r>
              <a:rPr lang="zh-CN" altLang="en-US" dirty="0" smtClean="0"/>
              <a:t>今年资金占用</a:t>
            </a:r>
            <a:r>
              <a:rPr lang="en-US" altLang="zh-CN" dirty="0" smtClean="0"/>
              <a:t>-</a:t>
            </a:r>
            <a:r>
              <a:rPr lang="zh-CN" altLang="en-US" dirty="0" smtClean="0"/>
              <a:t>去年资金占用</a:t>
            </a:r>
            <a:r>
              <a:rPr lang="en-US" altLang="zh-CN" dirty="0" smtClean="0"/>
              <a:t>)-</a:t>
            </a:r>
            <a:r>
              <a:rPr lang="zh-CN" altLang="en-US" dirty="0" smtClean="0"/>
              <a:t>今年利润留存</a:t>
            </a:r>
            <a:r>
              <a:rPr lang="zh-CN" altLang="zh-CN" dirty="0" smtClean="0"/>
              <a:t>＝</a:t>
            </a:r>
            <a:r>
              <a:rPr lang="en-US" altLang="zh-CN" dirty="0" smtClean="0"/>
              <a:t>(</a:t>
            </a:r>
            <a:r>
              <a:rPr lang="zh-CN" altLang="zh-CN" dirty="0" smtClean="0"/>
              <a:t>372</a:t>
            </a:r>
            <a:r>
              <a:rPr lang="zh-CN" altLang="zh-CN" dirty="0"/>
              <a:t>－</a:t>
            </a:r>
            <a:r>
              <a:rPr lang="zh-CN" altLang="zh-CN" dirty="0" smtClean="0"/>
              <a:t>300</a:t>
            </a:r>
            <a:r>
              <a:rPr lang="en-US" altLang="zh-CN" dirty="0" smtClean="0"/>
              <a:t>)</a:t>
            </a:r>
            <a:r>
              <a:rPr lang="zh-CN" altLang="zh-CN" dirty="0" smtClean="0"/>
              <a:t>－</a:t>
            </a:r>
            <a:r>
              <a:rPr lang="zh-CN" altLang="zh-CN" dirty="0"/>
              <a:t>270×（1－90%</a:t>
            </a:r>
            <a:r>
              <a:rPr lang="zh-CN" altLang="zh-CN" dirty="0" smtClean="0"/>
              <a:t>）</a:t>
            </a:r>
            <a:r>
              <a:rPr lang="zh-CN" altLang="zh-CN" dirty="0"/>
              <a:t>＝45（万元）</a:t>
            </a:r>
          </a:p>
          <a:p>
            <a:endParaRPr lang="zh-CN"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21362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36056"/>
            <a:ext cx="10801347" cy="5376333"/>
          </a:xfrm>
        </p:spPr>
        <p:txBody>
          <a:bodyPr/>
          <a:lstStyle/>
          <a:p>
            <a:r>
              <a:rPr lang="zh-CN" altLang="zh-CN" dirty="0"/>
              <a:t>要求：</a:t>
            </a:r>
          </a:p>
          <a:p>
            <a:r>
              <a:rPr lang="zh-CN" altLang="zh-CN" dirty="0"/>
              <a:t>（5）计算B企业的权益资本成本。</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a:t>权益资本成本＝2%＋1.6×（14%－2%）＝21.2%</a:t>
            </a:r>
          </a:p>
          <a:p>
            <a:endParaRPr lang="zh-CN"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5884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36056"/>
            <a:ext cx="10801347" cy="5376333"/>
          </a:xfrm>
        </p:spPr>
        <p:txBody>
          <a:bodyPr/>
          <a:lstStyle/>
          <a:p>
            <a:r>
              <a:rPr lang="zh-CN" altLang="zh-CN" dirty="0"/>
              <a:t>要求：</a:t>
            </a:r>
          </a:p>
          <a:p>
            <a:r>
              <a:rPr lang="zh-CN" altLang="zh-CN" dirty="0"/>
              <a:t>（6）计算今年年末的平均资本成本。</a:t>
            </a:r>
          </a:p>
          <a:p>
            <a:r>
              <a:rPr lang="en-US" altLang="zh-CN" dirty="0" smtClean="0">
                <a:solidFill>
                  <a:srgbClr val="FFFF00"/>
                </a:solidFill>
              </a:rPr>
              <a:t>【</a:t>
            </a:r>
            <a:r>
              <a:rPr lang="zh-CN" altLang="en-US" dirty="0" smtClean="0">
                <a:solidFill>
                  <a:srgbClr val="FFFF00"/>
                </a:solidFill>
              </a:rPr>
              <a:t>答案</a:t>
            </a:r>
            <a:r>
              <a:rPr lang="en-US" altLang="zh-CN" dirty="0" smtClean="0">
                <a:solidFill>
                  <a:srgbClr val="FFFF00"/>
                </a:solidFill>
              </a:rPr>
              <a:t>】</a:t>
            </a:r>
          </a:p>
          <a:p>
            <a:r>
              <a:rPr lang="zh-CN" altLang="zh-CN" dirty="0"/>
              <a:t>资金总额为372万元，其中长期借款＝300×40%＝120（万元）</a:t>
            </a:r>
          </a:p>
          <a:p>
            <a:r>
              <a:rPr lang="zh-CN" altLang="zh-CN" dirty="0"/>
              <a:t>权益资金＝372－120＝252（万元）</a:t>
            </a:r>
          </a:p>
          <a:p>
            <a:r>
              <a:rPr lang="zh-CN" altLang="zh-CN" dirty="0"/>
              <a:t>平均资本成本＝120/372×3.5%＋252/372×21.2%＝15.49%</a:t>
            </a:r>
          </a:p>
          <a:p>
            <a:endParaRPr lang="zh-CN" altLang="zh-CN" dirty="0"/>
          </a:p>
          <a:p>
            <a:endParaRPr lang="zh-CN"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86282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524934" y="3009900"/>
            <a:ext cx="5314251" cy="1323425"/>
          </a:xfrm>
          <a:prstGeom prst="rect">
            <a:avLst/>
          </a:prstGeom>
          <a:noFill/>
          <a:ln>
            <a:noFill/>
          </a:ln>
        </p:spPr>
        <p:txBody>
          <a:bodyPr wrap="none" lIns="91428" tIns="45713" rIns="91428" bIns="45713">
            <a:spAutoFit/>
          </a:bodyPr>
          <a:lstStyle/>
          <a:p>
            <a:pPr>
              <a:defRPr/>
            </a:pPr>
            <a:r>
              <a:rPr lang="zh-CN" altLang="en-US" sz="8000" b="1" dirty="0">
                <a:solidFill>
                  <a:schemeClr val="bg1"/>
                </a:solidFill>
                <a:latin typeface="微软雅黑" panose="020B0503020204020204" pitchFamily="34" charset="-122"/>
                <a:ea typeface="微软雅黑" panose="020B0503020204020204" pitchFamily="34" charset="-122"/>
                <a:cs typeface="+mn-ea"/>
                <a:sym typeface="Arial" panose="020B0604020202020204"/>
              </a:rPr>
              <a:t>谢谢大家！</a:t>
            </a:r>
          </a:p>
        </p:txBody>
      </p:sp>
      <p:sp>
        <p:nvSpPr>
          <p:cNvPr id="7" name="矩形 6"/>
          <p:cNvSpPr/>
          <p:nvPr/>
        </p:nvSpPr>
        <p:spPr>
          <a:xfrm>
            <a:off x="524933" y="1524000"/>
            <a:ext cx="2717386" cy="1323425"/>
          </a:xfrm>
          <a:prstGeom prst="rect">
            <a:avLst/>
          </a:prstGeom>
          <a:noFill/>
          <a:ln>
            <a:noFill/>
          </a:ln>
        </p:spPr>
        <p:txBody>
          <a:bodyPr wrap="none" lIns="91428" tIns="45713" rIns="91428" bIns="45713">
            <a:spAutoFit/>
          </a:bodyPr>
          <a:lstStyle/>
          <a:p>
            <a:pPr>
              <a:defRPr/>
            </a:pPr>
            <a:r>
              <a:rPr lang="en-US" altLang="zh-CN" sz="8000" b="1" dirty="0">
                <a:solidFill>
                  <a:schemeClr val="bg1"/>
                </a:solidFill>
                <a:latin typeface="微软雅黑" panose="020B0503020204020204" pitchFamily="34" charset="-122"/>
                <a:ea typeface="微软雅黑" panose="020B0503020204020204" pitchFamily="34" charset="-122"/>
                <a:cs typeface="+mn-ea"/>
                <a:sym typeface="Arial" panose="020B0604020202020204"/>
              </a:rPr>
              <a:t>2018</a:t>
            </a:r>
          </a:p>
        </p:txBody>
      </p:sp>
      <p:sp>
        <p:nvSpPr>
          <p:cNvPr id="2" name="矩形 1"/>
          <p:cNvSpPr/>
          <p:nvPr/>
        </p:nvSpPr>
        <p:spPr>
          <a:xfrm rot="2700000">
            <a:off x="8597900" y="2683933"/>
            <a:ext cx="1507067" cy="1507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p>
        </p:txBody>
      </p:sp>
      <p:sp>
        <p:nvSpPr>
          <p:cNvPr id="8" name="矩形 7"/>
          <p:cNvSpPr/>
          <p:nvPr/>
        </p:nvSpPr>
        <p:spPr>
          <a:xfrm rot="2700000">
            <a:off x="10843684" y="2702984"/>
            <a:ext cx="1555749" cy="1555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p>
        </p:txBody>
      </p:sp>
      <p:sp>
        <p:nvSpPr>
          <p:cNvPr id="9" name="矩形 8"/>
          <p:cNvSpPr/>
          <p:nvPr/>
        </p:nvSpPr>
        <p:spPr>
          <a:xfrm rot="2700000">
            <a:off x="9692218" y="3856568"/>
            <a:ext cx="1553633" cy="1553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p>
        </p:txBody>
      </p:sp>
      <p:sp>
        <p:nvSpPr>
          <p:cNvPr id="10" name="矩形 9"/>
          <p:cNvSpPr/>
          <p:nvPr/>
        </p:nvSpPr>
        <p:spPr>
          <a:xfrm rot="2700000">
            <a:off x="9691160" y="1544109"/>
            <a:ext cx="1555749" cy="15536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p>
        </p:txBody>
      </p:sp>
    </p:spTree>
    <p:extLst>
      <p:ext uri="{BB962C8B-B14F-4D97-AF65-F5344CB8AC3E}">
        <p14:creationId xmlns:p14="http://schemas.microsoft.com/office/powerpoint/2010/main" val="252627395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left)">
                                      <p:cBhvr>
                                        <p:cTn id="1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单选题</a:t>
            </a:r>
            <a:r>
              <a:rPr lang="en-US" altLang="zh-CN" dirty="0" smtClean="0">
                <a:solidFill>
                  <a:srgbClr val="FFFF00"/>
                </a:solidFill>
              </a:rPr>
              <a:t>】</a:t>
            </a:r>
            <a:r>
              <a:rPr lang="zh-CN" altLang="zh-CN" dirty="0"/>
              <a:t>企</a:t>
            </a:r>
            <a:r>
              <a:rPr lang="en-US" altLang="zh-CN" dirty="0"/>
              <a:t> </a:t>
            </a:r>
            <a:r>
              <a:rPr lang="zh-CN" altLang="zh-CN" dirty="0"/>
              <a:t>业上一年的销售收入为</a:t>
            </a:r>
            <a:r>
              <a:rPr lang="en-US" altLang="zh-CN" dirty="0"/>
              <a:t>2000</a:t>
            </a:r>
            <a:r>
              <a:rPr lang="zh-CN" altLang="zh-CN" dirty="0"/>
              <a:t>万元，经营性资产和经营性负债占销售收入的比率分别是</a:t>
            </a:r>
            <a:r>
              <a:rPr lang="en-US" altLang="zh-CN" dirty="0"/>
              <a:t>50%</a:t>
            </a:r>
            <a:r>
              <a:rPr lang="zh-CN" altLang="zh-CN" dirty="0"/>
              <a:t>和</a:t>
            </a:r>
            <a:r>
              <a:rPr lang="en-US" altLang="zh-CN" dirty="0"/>
              <a:t>30%</a:t>
            </a:r>
            <a:r>
              <a:rPr lang="zh-CN" altLang="zh-CN" dirty="0"/>
              <a:t>，销售净利率为</a:t>
            </a:r>
            <a:r>
              <a:rPr lang="en-US" altLang="zh-CN" dirty="0"/>
              <a:t>15%</a:t>
            </a:r>
            <a:r>
              <a:rPr lang="zh-CN" altLang="zh-CN" dirty="0"/>
              <a:t>，发放股利</a:t>
            </a:r>
            <a:r>
              <a:rPr lang="en-US" altLang="zh-CN" dirty="0"/>
              <a:t>180</a:t>
            </a:r>
            <a:r>
              <a:rPr lang="zh-CN" altLang="zh-CN" dirty="0"/>
              <a:t>万元，企业本年销售收入将达到</a:t>
            </a:r>
            <a:r>
              <a:rPr lang="en-US" altLang="zh-CN" dirty="0"/>
              <a:t>3000</a:t>
            </a:r>
            <a:r>
              <a:rPr lang="zh-CN" altLang="zh-CN" dirty="0"/>
              <a:t>万元，并且维持上年的销售净利率和股利支付率，则企业本年的外部筹资额为（　）万元。 </a:t>
            </a:r>
          </a:p>
          <a:p>
            <a:r>
              <a:rPr lang="en-US" altLang="zh-CN" dirty="0"/>
              <a:t>A.100 </a:t>
            </a:r>
            <a:endParaRPr lang="zh-CN" altLang="zh-CN" dirty="0"/>
          </a:p>
          <a:p>
            <a:r>
              <a:rPr lang="en-US" altLang="zh-CN" dirty="0"/>
              <a:t>B.80 </a:t>
            </a:r>
            <a:endParaRPr lang="zh-CN" altLang="zh-CN" dirty="0"/>
          </a:p>
          <a:p>
            <a:r>
              <a:rPr lang="en-US" altLang="zh-CN" dirty="0"/>
              <a:t>C.20 </a:t>
            </a:r>
            <a:endParaRPr lang="zh-CN" altLang="zh-CN" dirty="0"/>
          </a:p>
          <a:p>
            <a:r>
              <a:rPr lang="en-US" altLang="zh-CN" dirty="0"/>
              <a:t>D.60 </a:t>
            </a:r>
            <a:endParaRPr lang="zh-CN" altLang="zh-CN" dirty="0"/>
          </a:p>
          <a:p>
            <a:r>
              <a:rPr lang="en-US" altLang="zh-CN" dirty="0"/>
              <a:t> </a:t>
            </a:r>
            <a:r>
              <a:rPr lang="zh-CN" altLang="zh-CN" dirty="0" smtClean="0">
                <a:solidFill>
                  <a:srgbClr val="FFFF00"/>
                </a:solidFill>
              </a:rPr>
              <a:t>【正确答案】</a:t>
            </a:r>
            <a:r>
              <a:rPr lang="en-US" altLang="zh-CN" dirty="0" smtClean="0">
                <a:solidFill>
                  <a:srgbClr val="FFFF00"/>
                </a:solidFill>
              </a:rPr>
              <a:t>C</a:t>
            </a:r>
          </a:p>
          <a:p>
            <a:r>
              <a:rPr lang="zh-CN" altLang="zh-CN" dirty="0" smtClean="0">
                <a:solidFill>
                  <a:srgbClr val="FFFF00"/>
                </a:solidFill>
              </a:rPr>
              <a:t>【答案解析】</a:t>
            </a:r>
            <a:r>
              <a:rPr lang="zh-CN" altLang="zh-CN" dirty="0"/>
              <a:t>上年的股利支付率＝</a:t>
            </a:r>
            <a:r>
              <a:rPr lang="en-US" altLang="zh-CN" dirty="0"/>
              <a:t>180/</a:t>
            </a:r>
            <a:r>
              <a:rPr lang="zh-CN" altLang="zh-CN" dirty="0"/>
              <a:t>（</a:t>
            </a:r>
            <a:r>
              <a:rPr lang="en-US" altLang="zh-CN" dirty="0"/>
              <a:t>2000×15%</a:t>
            </a:r>
            <a:r>
              <a:rPr lang="zh-CN" altLang="zh-CN" dirty="0"/>
              <a:t>）＝</a:t>
            </a:r>
            <a:r>
              <a:rPr lang="en-US" altLang="zh-CN" dirty="0"/>
              <a:t>60%</a:t>
            </a:r>
            <a:r>
              <a:rPr lang="zh-CN" altLang="zh-CN" dirty="0"/>
              <a:t>，利润留存率＝</a:t>
            </a:r>
            <a:r>
              <a:rPr lang="en-US" altLang="zh-CN" dirty="0"/>
              <a:t>1</a:t>
            </a:r>
            <a:r>
              <a:rPr lang="zh-CN" altLang="zh-CN" dirty="0"/>
              <a:t>－</a:t>
            </a:r>
            <a:r>
              <a:rPr lang="en-US" altLang="zh-CN" dirty="0"/>
              <a:t>60%</a:t>
            </a:r>
            <a:r>
              <a:rPr lang="zh-CN" altLang="zh-CN" dirty="0"/>
              <a:t>＝</a:t>
            </a:r>
            <a:r>
              <a:rPr lang="en-US" altLang="zh-CN" dirty="0"/>
              <a:t>40%</a:t>
            </a:r>
            <a:br>
              <a:rPr lang="en-US" altLang="zh-CN" dirty="0"/>
            </a:br>
            <a:r>
              <a:rPr lang="zh-CN" altLang="zh-CN" dirty="0"/>
              <a:t>外部融资额＝（</a:t>
            </a:r>
            <a:r>
              <a:rPr lang="en-US" altLang="zh-CN" dirty="0"/>
              <a:t>3000</a:t>
            </a:r>
            <a:r>
              <a:rPr lang="zh-CN" altLang="zh-CN" dirty="0"/>
              <a:t>－</a:t>
            </a:r>
            <a:r>
              <a:rPr lang="en-US" altLang="zh-CN" dirty="0"/>
              <a:t>2000</a:t>
            </a:r>
            <a:r>
              <a:rPr lang="zh-CN" altLang="zh-CN" dirty="0"/>
              <a:t>）</a:t>
            </a:r>
            <a:r>
              <a:rPr lang="en-US" altLang="zh-CN" dirty="0"/>
              <a:t>×</a:t>
            </a:r>
            <a:r>
              <a:rPr lang="zh-CN" altLang="zh-CN" dirty="0"/>
              <a:t>（</a:t>
            </a:r>
            <a:r>
              <a:rPr lang="en-US" altLang="zh-CN" dirty="0"/>
              <a:t>50%</a:t>
            </a:r>
            <a:r>
              <a:rPr lang="zh-CN" altLang="zh-CN" dirty="0"/>
              <a:t>－</a:t>
            </a:r>
            <a:r>
              <a:rPr lang="en-US" altLang="zh-CN" dirty="0"/>
              <a:t>30%</a:t>
            </a:r>
            <a:r>
              <a:rPr lang="zh-CN" altLang="zh-CN" dirty="0"/>
              <a:t>）－</a:t>
            </a:r>
            <a:r>
              <a:rPr lang="en-US" altLang="zh-CN" dirty="0"/>
              <a:t>3000×15%×40%</a:t>
            </a:r>
            <a:r>
              <a:rPr lang="zh-CN" altLang="zh-CN" dirty="0"/>
              <a:t>＝</a:t>
            </a:r>
            <a:r>
              <a:rPr lang="en-US" altLang="zh-CN" dirty="0"/>
              <a:t>20</a:t>
            </a:r>
            <a:r>
              <a:rPr lang="zh-CN" altLang="zh-CN" dirty="0"/>
              <a:t>（万元）。</a:t>
            </a:r>
            <a:endParaRPr lang="en-US" altLang="zh-CN" dirty="0" smtClean="0"/>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4112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单选题</a:t>
            </a:r>
            <a:r>
              <a:rPr lang="en-US" altLang="zh-CN" dirty="0" smtClean="0">
                <a:solidFill>
                  <a:srgbClr val="FFFF00"/>
                </a:solidFill>
              </a:rPr>
              <a:t>】</a:t>
            </a:r>
            <a:r>
              <a:rPr lang="zh-CN" altLang="zh-CN" dirty="0"/>
              <a:t>下列各因素中，其变动会使得股票的内在价值呈反向变动的是（　）。 </a:t>
            </a:r>
          </a:p>
          <a:p>
            <a:r>
              <a:rPr lang="en-US" altLang="zh-CN" dirty="0"/>
              <a:t>A.</a:t>
            </a:r>
            <a:r>
              <a:rPr lang="zh-CN" altLang="zh-CN" dirty="0"/>
              <a:t>股利增长率 </a:t>
            </a:r>
          </a:p>
          <a:p>
            <a:r>
              <a:rPr lang="en-US" altLang="zh-CN" dirty="0"/>
              <a:t>B.</a:t>
            </a:r>
            <a:r>
              <a:rPr lang="zh-CN" altLang="zh-CN" dirty="0"/>
              <a:t>要求的收益率 </a:t>
            </a:r>
          </a:p>
          <a:p>
            <a:r>
              <a:rPr lang="en-US" altLang="zh-CN" dirty="0"/>
              <a:t>C.</a:t>
            </a:r>
            <a:r>
              <a:rPr lang="zh-CN" altLang="zh-CN" dirty="0"/>
              <a:t>持有期限 </a:t>
            </a:r>
          </a:p>
          <a:p>
            <a:r>
              <a:rPr lang="en-US" altLang="zh-CN" dirty="0"/>
              <a:t>D.</a:t>
            </a:r>
            <a:r>
              <a:rPr lang="zh-CN" altLang="zh-CN" dirty="0"/>
              <a:t>内部收益率 </a:t>
            </a:r>
          </a:p>
          <a:p>
            <a:r>
              <a:rPr lang="en-US" altLang="zh-CN" dirty="0"/>
              <a:t> </a:t>
            </a:r>
            <a:r>
              <a:rPr lang="zh-CN" altLang="zh-CN" dirty="0">
                <a:solidFill>
                  <a:srgbClr val="FFFF00"/>
                </a:solidFill>
              </a:rPr>
              <a:t>【正确答案】</a:t>
            </a:r>
            <a:r>
              <a:rPr lang="en-US" altLang="zh-CN" dirty="0" smtClean="0">
                <a:solidFill>
                  <a:srgbClr val="FFFF00"/>
                </a:solidFill>
              </a:rPr>
              <a:t>B</a:t>
            </a:r>
          </a:p>
          <a:p>
            <a:r>
              <a:rPr lang="zh-CN" altLang="zh-CN" dirty="0" smtClean="0">
                <a:solidFill>
                  <a:srgbClr val="FFFF00"/>
                </a:solidFill>
              </a:rPr>
              <a:t>【答案解析】</a:t>
            </a:r>
            <a:r>
              <a:rPr lang="zh-CN" altLang="zh-CN" dirty="0"/>
              <a:t>股票的内在价值是指投资于股票预期获得的未来现金流量的现值。要求的收益率越高，贴现率越大，现值越小，即股票内在价值越小，两者呈反向变动。股利增长率与股票内在价值呈同向变动；持有期限对于股票内在价值的影响不确定，取决于出售价格；内部收益率不影响股票内在价值。</a:t>
            </a:r>
          </a:p>
          <a:p>
            <a:pPr eaLnBrk="1"/>
            <a:endParaRPr lang="en-US" altLang="zh-CN" dirty="0"/>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71211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单选题</a:t>
            </a:r>
            <a:r>
              <a:rPr lang="en-US" altLang="zh-CN" dirty="0" smtClean="0">
                <a:solidFill>
                  <a:srgbClr val="FFFF00"/>
                </a:solidFill>
              </a:rPr>
              <a:t>】</a:t>
            </a:r>
            <a:r>
              <a:rPr lang="zh-CN" altLang="zh-CN" dirty="0"/>
              <a:t>下列各项中，与放弃现金折扣的信用成本率呈反向变化的是（　）。 </a:t>
            </a:r>
          </a:p>
          <a:p>
            <a:r>
              <a:rPr lang="en-US" altLang="zh-CN" dirty="0"/>
              <a:t>A.</a:t>
            </a:r>
            <a:r>
              <a:rPr lang="zh-CN" altLang="zh-CN" dirty="0"/>
              <a:t>现金折扣率 </a:t>
            </a:r>
          </a:p>
          <a:p>
            <a:r>
              <a:rPr lang="en-US" altLang="zh-CN" dirty="0"/>
              <a:t>B.</a:t>
            </a:r>
            <a:r>
              <a:rPr lang="zh-CN" altLang="zh-CN" dirty="0"/>
              <a:t>折扣期 </a:t>
            </a:r>
          </a:p>
          <a:p>
            <a:r>
              <a:rPr lang="en-US" altLang="zh-CN" dirty="0"/>
              <a:t>C.</a:t>
            </a:r>
            <a:r>
              <a:rPr lang="zh-CN" altLang="zh-CN" dirty="0"/>
              <a:t>信用标准 </a:t>
            </a:r>
          </a:p>
          <a:p>
            <a:r>
              <a:rPr lang="en-US" altLang="zh-CN" dirty="0"/>
              <a:t>D.</a:t>
            </a:r>
            <a:r>
              <a:rPr lang="zh-CN" altLang="zh-CN" dirty="0"/>
              <a:t>付款期 </a:t>
            </a:r>
          </a:p>
          <a:p>
            <a:r>
              <a:rPr lang="zh-CN" altLang="zh-CN" dirty="0">
                <a:solidFill>
                  <a:srgbClr val="FFFF00"/>
                </a:solidFill>
              </a:rPr>
              <a:t>【正确答案】</a:t>
            </a:r>
            <a:r>
              <a:rPr lang="en-US" altLang="zh-CN" dirty="0">
                <a:solidFill>
                  <a:srgbClr val="FFFF00"/>
                </a:solidFill>
              </a:rPr>
              <a:t>D</a:t>
            </a:r>
            <a:endParaRPr lang="zh-CN" altLang="zh-CN" dirty="0">
              <a:solidFill>
                <a:srgbClr val="FFFF00"/>
              </a:solidFill>
            </a:endParaRPr>
          </a:p>
          <a:p>
            <a:r>
              <a:rPr lang="zh-CN" altLang="zh-CN" dirty="0">
                <a:solidFill>
                  <a:srgbClr val="FFFF00"/>
                </a:solidFill>
              </a:rPr>
              <a:t>【答案解析】</a:t>
            </a:r>
            <a:r>
              <a:rPr lang="zh-CN" altLang="zh-CN" dirty="0"/>
              <a:t>放弃现金折扣的信用成本率＝</a:t>
            </a:r>
            <a:r>
              <a:rPr lang="en-US" altLang="zh-CN" dirty="0"/>
              <a:t>[</a:t>
            </a:r>
            <a:r>
              <a:rPr lang="zh-CN" altLang="zh-CN" dirty="0"/>
              <a:t>现金折扣率</a:t>
            </a:r>
            <a:r>
              <a:rPr lang="en-US" altLang="zh-CN" dirty="0"/>
              <a:t>/</a:t>
            </a:r>
            <a:r>
              <a:rPr lang="zh-CN" altLang="zh-CN" dirty="0"/>
              <a:t>（</a:t>
            </a:r>
            <a:r>
              <a:rPr lang="en-US" altLang="zh-CN" dirty="0"/>
              <a:t>1</a:t>
            </a:r>
            <a:r>
              <a:rPr lang="zh-CN" altLang="zh-CN" dirty="0"/>
              <a:t>－现金折扣率）</a:t>
            </a:r>
            <a:r>
              <a:rPr lang="en-US" altLang="zh-CN" dirty="0"/>
              <a:t>]×[360/</a:t>
            </a:r>
            <a:r>
              <a:rPr lang="zh-CN" altLang="zh-CN" dirty="0"/>
              <a:t>（付款期－折扣期）</a:t>
            </a:r>
            <a:r>
              <a:rPr lang="en-US" altLang="zh-CN" dirty="0"/>
              <a:t>]</a:t>
            </a:r>
            <a:r>
              <a:rPr lang="zh-CN" altLang="zh-CN" dirty="0"/>
              <a:t>，可以看出，现金折扣率、折扣期和放弃现金折扣的信用成本率呈正向变动，信用标准和放弃现金折扣的信用成本率无关，付款期和放弃现金折扣的信用成本率呈反向变动，所以本题应该选择</a:t>
            </a:r>
            <a:r>
              <a:rPr lang="en-US" altLang="zh-CN" dirty="0"/>
              <a:t>D</a:t>
            </a:r>
            <a:r>
              <a:rPr lang="zh-CN" altLang="zh-CN" dirty="0"/>
              <a:t>。</a:t>
            </a:r>
          </a:p>
          <a:p>
            <a:pPr eaLnBrk="1"/>
            <a:endParaRPr lang="zh-CN" altLang="en-US" dirty="0"/>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2311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单选题</a:t>
            </a:r>
            <a:r>
              <a:rPr lang="en-US" altLang="zh-CN" dirty="0" smtClean="0">
                <a:solidFill>
                  <a:srgbClr val="FFFF00"/>
                </a:solidFill>
              </a:rPr>
              <a:t>】</a:t>
            </a:r>
            <a:r>
              <a:rPr lang="zh-CN" altLang="zh-CN" dirty="0"/>
              <a:t>某公司经营周期为</a:t>
            </a:r>
            <a:r>
              <a:rPr lang="en-US" altLang="zh-CN" dirty="0"/>
              <a:t>200</a:t>
            </a:r>
            <a:r>
              <a:rPr lang="zh-CN" altLang="zh-CN" dirty="0"/>
              <a:t>天，应收账款周转期为</a:t>
            </a:r>
            <a:r>
              <a:rPr lang="en-US" altLang="zh-CN" dirty="0"/>
              <a:t>60</a:t>
            </a:r>
            <a:r>
              <a:rPr lang="zh-CN" altLang="zh-CN" dirty="0"/>
              <a:t>天，应付账款周转期为</a:t>
            </a:r>
            <a:r>
              <a:rPr lang="en-US" altLang="zh-CN" dirty="0"/>
              <a:t>100</a:t>
            </a:r>
            <a:r>
              <a:rPr lang="zh-CN" altLang="zh-CN" dirty="0"/>
              <a:t>天，则该公司现金周转期为（　）天。 </a:t>
            </a:r>
          </a:p>
          <a:p>
            <a:r>
              <a:rPr lang="en-US" altLang="zh-CN" dirty="0"/>
              <a:t>A.40 </a:t>
            </a:r>
            <a:endParaRPr lang="zh-CN" altLang="zh-CN" dirty="0"/>
          </a:p>
          <a:p>
            <a:r>
              <a:rPr lang="en-US" altLang="zh-CN" dirty="0"/>
              <a:t>B.140 </a:t>
            </a:r>
            <a:endParaRPr lang="zh-CN" altLang="zh-CN" dirty="0"/>
          </a:p>
          <a:p>
            <a:r>
              <a:rPr lang="en-US" altLang="zh-CN" dirty="0"/>
              <a:t>C.100 </a:t>
            </a:r>
            <a:endParaRPr lang="zh-CN" altLang="zh-CN" dirty="0"/>
          </a:p>
          <a:p>
            <a:r>
              <a:rPr lang="en-US" altLang="zh-CN" dirty="0"/>
              <a:t>D.160 </a:t>
            </a:r>
            <a:endParaRPr lang="zh-CN" altLang="zh-CN" dirty="0"/>
          </a:p>
          <a:p>
            <a:pPr eaLnBrk="1"/>
            <a:r>
              <a:rPr lang="zh-CN" altLang="zh-CN" dirty="0">
                <a:solidFill>
                  <a:srgbClr val="FFFF00"/>
                </a:solidFill>
              </a:rPr>
              <a:t>【正确答案】</a:t>
            </a:r>
            <a:r>
              <a:rPr lang="en-US" altLang="zh-CN" dirty="0" smtClean="0">
                <a:solidFill>
                  <a:srgbClr val="FFFF00"/>
                </a:solidFill>
              </a:rPr>
              <a:t>C</a:t>
            </a:r>
          </a:p>
          <a:p>
            <a:pPr eaLnBrk="1"/>
            <a:r>
              <a:rPr lang="zh-CN" altLang="zh-CN" dirty="0" smtClean="0">
                <a:solidFill>
                  <a:srgbClr val="FFFF00"/>
                </a:solidFill>
              </a:rPr>
              <a:t>【答案解析】</a:t>
            </a:r>
            <a:r>
              <a:rPr lang="zh-CN" altLang="zh-CN" dirty="0"/>
              <a:t>现金周转期＝经营周期－应付账款周转期＝</a:t>
            </a:r>
            <a:r>
              <a:rPr lang="en-US" altLang="zh-CN" dirty="0"/>
              <a:t>200</a:t>
            </a:r>
            <a:r>
              <a:rPr lang="zh-CN" altLang="zh-CN" dirty="0"/>
              <a:t>－</a:t>
            </a:r>
            <a:r>
              <a:rPr lang="en-US" altLang="zh-CN" dirty="0"/>
              <a:t>100</a:t>
            </a:r>
            <a:r>
              <a:rPr lang="zh-CN" altLang="zh-CN" dirty="0"/>
              <a:t>＝</a:t>
            </a:r>
            <a:r>
              <a:rPr lang="en-US" altLang="zh-CN" dirty="0"/>
              <a:t>100</a:t>
            </a:r>
            <a:r>
              <a:rPr lang="zh-CN" altLang="zh-CN" dirty="0"/>
              <a:t>（天）。所以本题的答案为选项</a:t>
            </a:r>
            <a:r>
              <a:rPr lang="en-US" altLang="zh-CN" dirty="0"/>
              <a:t>C</a:t>
            </a:r>
            <a:r>
              <a:rPr lang="zh-CN" altLang="zh-CN" dirty="0"/>
              <a:t>。</a:t>
            </a:r>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5876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单选题</a:t>
            </a:r>
            <a:r>
              <a:rPr lang="en-US" altLang="zh-CN" dirty="0" smtClean="0">
                <a:solidFill>
                  <a:srgbClr val="FFFF00"/>
                </a:solidFill>
              </a:rPr>
              <a:t>】</a:t>
            </a:r>
            <a:r>
              <a:rPr lang="zh-CN" altLang="zh-CN" dirty="0"/>
              <a:t>下列各项中，属于固定股利支付率政策优点的是（　）。 </a:t>
            </a:r>
          </a:p>
          <a:p>
            <a:r>
              <a:rPr lang="en-US" altLang="zh-CN" dirty="0"/>
              <a:t>A.</a:t>
            </a:r>
            <a:r>
              <a:rPr lang="zh-CN" altLang="zh-CN" dirty="0"/>
              <a:t>股利分配有较大灵活性 </a:t>
            </a:r>
          </a:p>
          <a:p>
            <a:r>
              <a:rPr lang="en-US" altLang="zh-CN" dirty="0"/>
              <a:t>B.</a:t>
            </a:r>
            <a:r>
              <a:rPr lang="zh-CN" altLang="zh-CN" dirty="0"/>
              <a:t>有利于稳定公司的股价 </a:t>
            </a:r>
          </a:p>
          <a:p>
            <a:r>
              <a:rPr lang="en-US" altLang="zh-CN" dirty="0"/>
              <a:t>C.</a:t>
            </a:r>
            <a:r>
              <a:rPr lang="zh-CN" altLang="zh-CN" dirty="0"/>
              <a:t>股利与公司盈余紧密配合 </a:t>
            </a:r>
          </a:p>
          <a:p>
            <a:r>
              <a:rPr lang="en-US" altLang="zh-CN" dirty="0"/>
              <a:t>D.</a:t>
            </a:r>
            <a:r>
              <a:rPr lang="zh-CN" altLang="zh-CN" dirty="0"/>
              <a:t>有利于树立公司的良好形象 </a:t>
            </a:r>
          </a:p>
          <a:p>
            <a:pPr eaLnBrk="1"/>
            <a:r>
              <a:rPr lang="zh-CN" altLang="zh-CN" dirty="0">
                <a:solidFill>
                  <a:srgbClr val="FFFF00"/>
                </a:solidFill>
              </a:rPr>
              <a:t>【正确答案】</a:t>
            </a:r>
            <a:r>
              <a:rPr lang="en-US" altLang="zh-CN" dirty="0" smtClean="0">
                <a:solidFill>
                  <a:srgbClr val="FFFF00"/>
                </a:solidFill>
              </a:rPr>
              <a:t>C</a:t>
            </a:r>
          </a:p>
          <a:p>
            <a:pPr eaLnBrk="1"/>
            <a:r>
              <a:rPr lang="zh-CN" altLang="zh-CN" dirty="0" smtClean="0">
                <a:solidFill>
                  <a:srgbClr val="FFFF00"/>
                </a:solidFill>
              </a:rPr>
              <a:t>【答案解析】</a:t>
            </a:r>
            <a:r>
              <a:rPr lang="zh-CN" altLang="zh-CN" dirty="0"/>
              <a:t>固定股利支付率政策是指公司将每年净利润的某一固定百分比作为股利分派给股东。所以，股利与公司盈余紧密配合。</a:t>
            </a:r>
          </a:p>
          <a:p>
            <a:pPr eaLnBrk="1"/>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9144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多选题</a:t>
            </a:r>
            <a:r>
              <a:rPr lang="en-US" altLang="zh-CN" dirty="0" smtClean="0">
                <a:solidFill>
                  <a:srgbClr val="FFFF00"/>
                </a:solidFill>
              </a:rPr>
              <a:t>】</a:t>
            </a:r>
            <a:r>
              <a:rPr lang="zh-CN" altLang="zh-CN" dirty="0"/>
              <a:t>混合性筹资动机的一般目的包括（　）。 </a:t>
            </a:r>
          </a:p>
          <a:p>
            <a:r>
              <a:rPr lang="en-US" altLang="zh-CN" dirty="0"/>
              <a:t>A.</a:t>
            </a:r>
            <a:r>
              <a:rPr lang="zh-CN" altLang="zh-CN" dirty="0"/>
              <a:t>降低资产负债率 </a:t>
            </a:r>
          </a:p>
          <a:p>
            <a:r>
              <a:rPr lang="en-US" altLang="zh-CN" dirty="0"/>
              <a:t>B.</a:t>
            </a:r>
            <a:r>
              <a:rPr lang="zh-CN" altLang="zh-CN" dirty="0"/>
              <a:t>降低经营风险 </a:t>
            </a:r>
          </a:p>
          <a:p>
            <a:r>
              <a:rPr lang="en-US" altLang="zh-CN" dirty="0"/>
              <a:t>C.</a:t>
            </a:r>
            <a:r>
              <a:rPr lang="zh-CN" altLang="zh-CN" dirty="0"/>
              <a:t>企业规模扩张 </a:t>
            </a:r>
          </a:p>
          <a:p>
            <a:r>
              <a:rPr lang="en-US" altLang="zh-CN" dirty="0"/>
              <a:t>D.</a:t>
            </a:r>
            <a:r>
              <a:rPr lang="zh-CN" altLang="zh-CN" dirty="0"/>
              <a:t>调整资本结构 </a:t>
            </a:r>
          </a:p>
          <a:p>
            <a:pPr eaLnBrk="1"/>
            <a:r>
              <a:rPr lang="zh-CN" altLang="zh-CN" dirty="0">
                <a:solidFill>
                  <a:srgbClr val="FFFF00"/>
                </a:solidFill>
              </a:rPr>
              <a:t>【正确答案】</a:t>
            </a:r>
            <a:r>
              <a:rPr lang="en-US" altLang="zh-CN" dirty="0" smtClean="0">
                <a:solidFill>
                  <a:srgbClr val="FFFF00"/>
                </a:solidFill>
              </a:rPr>
              <a:t>CD</a:t>
            </a:r>
          </a:p>
          <a:p>
            <a:pPr eaLnBrk="1"/>
            <a:r>
              <a:rPr lang="zh-CN" altLang="zh-CN" dirty="0" smtClean="0">
                <a:solidFill>
                  <a:srgbClr val="FFFF00"/>
                </a:solidFill>
              </a:rPr>
              <a:t>【答案解析】</a:t>
            </a:r>
            <a:r>
              <a:rPr lang="zh-CN" altLang="zh-CN" dirty="0"/>
              <a:t>混合性筹资动机一般是基于企业规模扩张和调整资本结构两种目的。</a:t>
            </a:r>
            <a:endParaRPr lang="en-US"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97389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444757" y="908624"/>
            <a:ext cx="10801347" cy="5376333"/>
          </a:xfrm>
        </p:spPr>
        <p:txBody>
          <a:bodyPr/>
          <a:lstStyle/>
          <a:p>
            <a:r>
              <a:rPr lang="en-US" altLang="zh-CN" dirty="0" smtClean="0">
                <a:solidFill>
                  <a:srgbClr val="FFFF00"/>
                </a:solidFill>
              </a:rPr>
              <a:t>【</a:t>
            </a:r>
            <a:r>
              <a:rPr lang="zh-CN" altLang="en-US" dirty="0" smtClean="0">
                <a:solidFill>
                  <a:srgbClr val="FFFF00"/>
                </a:solidFill>
              </a:rPr>
              <a:t>多选题</a:t>
            </a:r>
            <a:r>
              <a:rPr lang="en-US" altLang="zh-CN" dirty="0" smtClean="0">
                <a:solidFill>
                  <a:srgbClr val="FFFF00"/>
                </a:solidFill>
              </a:rPr>
              <a:t>】</a:t>
            </a:r>
            <a:r>
              <a:rPr lang="zh-CN" altLang="zh-CN" dirty="0"/>
              <a:t>下列各项属于资金需要量预测方法的有（　）。 </a:t>
            </a:r>
          </a:p>
          <a:p>
            <a:r>
              <a:rPr lang="en-US" altLang="zh-CN" dirty="0"/>
              <a:t>A.</a:t>
            </a:r>
            <a:r>
              <a:rPr lang="zh-CN" altLang="zh-CN" dirty="0"/>
              <a:t>因素分析法 </a:t>
            </a:r>
          </a:p>
          <a:p>
            <a:r>
              <a:rPr lang="en-US" altLang="zh-CN" dirty="0"/>
              <a:t>B.</a:t>
            </a:r>
            <a:r>
              <a:rPr lang="zh-CN" altLang="zh-CN" dirty="0"/>
              <a:t>连环替代法 </a:t>
            </a:r>
          </a:p>
          <a:p>
            <a:r>
              <a:rPr lang="en-US" altLang="zh-CN" dirty="0"/>
              <a:t>C.</a:t>
            </a:r>
            <a:r>
              <a:rPr lang="zh-CN" altLang="zh-CN" dirty="0"/>
              <a:t>销售百分比法 </a:t>
            </a:r>
          </a:p>
          <a:p>
            <a:r>
              <a:rPr lang="en-US" altLang="zh-CN" dirty="0"/>
              <a:t>D.</a:t>
            </a:r>
            <a:r>
              <a:rPr lang="zh-CN" altLang="zh-CN" dirty="0"/>
              <a:t>高低点法 </a:t>
            </a:r>
            <a:endParaRPr lang="en-US" altLang="zh-CN" dirty="0" smtClean="0"/>
          </a:p>
          <a:p>
            <a:r>
              <a:rPr lang="zh-CN" altLang="zh-CN" dirty="0">
                <a:solidFill>
                  <a:srgbClr val="FFFF00"/>
                </a:solidFill>
              </a:rPr>
              <a:t>【正确答案】</a:t>
            </a:r>
            <a:r>
              <a:rPr lang="en-US" altLang="zh-CN" dirty="0">
                <a:solidFill>
                  <a:srgbClr val="FFFF00"/>
                </a:solidFill>
              </a:rPr>
              <a:t>ACD</a:t>
            </a:r>
            <a:endParaRPr lang="zh-CN" altLang="zh-CN" dirty="0">
              <a:solidFill>
                <a:srgbClr val="FFFF00"/>
              </a:solidFill>
            </a:endParaRPr>
          </a:p>
          <a:p>
            <a:r>
              <a:rPr lang="zh-CN" altLang="zh-CN" dirty="0">
                <a:solidFill>
                  <a:srgbClr val="FFFF00"/>
                </a:solidFill>
              </a:rPr>
              <a:t>【答案解析】</a:t>
            </a:r>
            <a:r>
              <a:rPr lang="zh-CN" altLang="zh-CN" dirty="0"/>
              <a:t>资金需要量的预测方法包括：因素分析法、销售百分比法、资金习性预测法，其中资金习性预测法又包括回归分析法和高低点法。</a:t>
            </a:r>
          </a:p>
          <a:p>
            <a:endParaRPr lang="zh-CN" altLang="zh-CN" dirty="0"/>
          </a:p>
        </p:txBody>
      </p:sp>
      <p:sp>
        <p:nvSpPr>
          <p:cNvPr id="3" name="内容占位符 9"/>
          <p:cNvSpPr txBox="1">
            <a:spLocks/>
          </p:cNvSpPr>
          <p:nvPr/>
        </p:nvSpPr>
        <p:spPr>
          <a:xfrm>
            <a:off x="1404850" y="375384"/>
            <a:ext cx="5361710" cy="423512"/>
          </a:xfrm>
          <a:prstGeom prst="rect">
            <a:avLst/>
          </a:prstGeom>
        </p:spPr>
        <p:txBody>
          <a:bodyPr/>
          <a:lstStyle>
            <a:lvl1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cs typeface="+mn-cs"/>
              </a:defRPr>
            </a:lvl1pPr>
            <a:lvl2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2pPr>
            <a:lvl3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3pPr>
            <a:lvl4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4pPr>
            <a:lvl5pPr marL="0" indent="0" algn="l" rtl="0" eaLnBrk="0" fontAlgn="base" hangingPunct="0">
              <a:spcBef>
                <a:spcPts val="0"/>
              </a:spcBef>
              <a:spcAft>
                <a:spcPct val="0"/>
              </a:spcAft>
              <a:buNone/>
              <a:defRPr sz="2000">
                <a:solidFill>
                  <a:schemeClr val="bg1"/>
                </a:solidFill>
                <a:latin typeface="华文隶书" pitchFamily="2" charset="-122"/>
                <a:ea typeface="华文隶书" pitchFamily="2" charset="-122"/>
              </a:defRPr>
            </a:lvl5pPr>
            <a:lvl6pPr marL="3352716" indent="-304792" algn="l" rtl="0" fontAlgn="base">
              <a:spcBef>
                <a:spcPct val="20000"/>
              </a:spcBef>
              <a:spcAft>
                <a:spcPct val="0"/>
              </a:spcAft>
              <a:buChar char="»"/>
              <a:defRPr sz="2667">
                <a:solidFill>
                  <a:schemeClr val="tx1"/>
                </a:solidFill>
                <a:latin typeface="+mn-lt"/>
                <a:ea typeface="+mn-ea"/>
              </a:defRPr>
            </a:lvl6pPr>
            <a:lvl7pPr marL="3962301" indent="-304792" algn="l" rtl="0" fontAlgn="base">
              <a:spcBef>
                <a:spcPct val="20000"/>
              </a:spcBef>
              <a:spcAft>
                <a:spcPct val="0"/>
              </a:spcAft>
              <a:buChar char="»"/>
              <a:defRPr sz="2667">
                <a:solidFill>
                  <a:schemeClr val="tx1"/>
                </a:solidFill>
                <a:latin typeface="+mn-lt"/>
                <a:ea typeface="+mn-ea"/>
              </a:defRPr>
            </a:lvl7pPr>
            <a:lvl8pPr marL="4571886" indent="-304792" algn="l" rtl="0" fontAlgn="base">
              <a:spcBef>
                <a:spcPct val="20000"/>
              </a:spcBef>
              <a:spcAft>
                <a:spcPct val="0"/>
              </a:spcAft>
              <a:buChar char="»"/>
              <a:defRPr sz="2667">
                <a:solidFill>
                  <a:schemeClr val="tx1"/>
                </a:solidFill>
                <a:latin typeface="+mn-lt"/>
                <a:ea typeface="+mn-ea"/>
              </a:defRPr>
            </a:lvl8pPr>
            <a:lvl9pPr marL="5181470" indent="-304792" algn="l" rtl="0" fontAlgn="base">
              <a:spcBef>
                <a:spcPct val="20000"/>
              </a:spcBef>
              <a:spcAft>
                <a:spcPct val="0"/>
              </a:spcAft>
              <a:buChar char="»"/>
              <a:defRPr sz="2667">
                <a:solidFill>
                  <a:schemeClr val="tx1"/>
                </a:solidFill>
                <a:latin typeface="+mn-lt"/>
                <a:ea typeface="+mn-ea"/>
              </a:defRPr>
            </a:lvl9pPr>
          </a:lstStyle>
          <a:p>
            <a:r>
              <a:rPr lang="zh-CN" altLang="en-US" sz="2400" kern="0" dirty="0" smtClean="0">
                <a:latin typeface="黑体" panose="02010609060101010101" pitchFamily="49" charset="-122"/>
                <a:ea typeface="黑体" panose="02010609060101010101" pitchFamily="49" charset="-122"/>
              </a:rPr>
              <a:t>试题解析思路与答题方法</a:t>
            </a:r>
            <a:endParaRPr lang="zh-CN" altLang="en-US"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1961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0000"/>
        </a:solidFill>
        <a:ln w="254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rgbClr val="FFCC99"/>
            </a:solidFill>
            <a:effectLst/>
            <a:latin typeface="华文中宋" pitchFamily="2" charset="-122"/>
            <a:ea typeface="华文中宋" pitchFamily="2" charset="-122"/>
          </a:defRPr>
        </a:defPPr>
      </a:lstStyle>
    </a:spDef>
    <a:lnDef>
      <a:spPr bwMode="auto">
        <a:xfrm>
          <a:off x="0" y="0"/>
          <a:ext cx="1" cy="1"/>
        </a:xfrm>
        <a:custGeom>
          <a:avLst/>
          <a:gdLst/>
          <a:ahLst/>
          <a:cxnLst/>
          <a:rect l="0" t="0" r="0" b="0"/>
          <a:pathLst/>
        </a:custGeom>
        <a:solidFill>
          <a:srgbClr val="800000"/>
        </a:solidFill>
        <a:ln w="254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rgbClr val="FFCC99"/>
            </a:solidFill>
            <a:effectLst/>
            <a:latin typeface="华文中宋" pitchFamily="2" charset="-122"/>
            <a:ea typeface="华文中宋"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0000"/>
        </a:solidFill>
        <a:ln w="25400" cap="flat" cmpd="sng" algn="ctr">
          <a:no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rgbClr val="FFCC99"/>
            </a:solidFill>
            <a:effectLst/>
            <a:latin typeface="华文中宋" panose="02010600040101010101" pitchFamily="2" charset="-122"/>
            <a:ea typeface="华文中宋" panose="02010600040101010101" pitchFamily="2" charset="-122"/>
          </a:defRPr>
        </a:defPPr>
      </a:lstStyle>
    </a:spDef>
    <a:lnDef>
      <a:spPr bwMode="auto">
        <a:xfrm>
          <a:off x="0" y="0"/>
          <a:ext cx="1" cy="1"/>
        </a:xfrm>
        <a:custGeom>
          <a:avLst/>
          <a:gdLst/>
          <a:ahLst/>
          <a:cxnLst/>
          <a:rect l="0" t="0" r="0" b="0"/>
          <a:pathLst/>
        </a:custGeom>
        <a:solidFill>
          <a:srgbClr val="800000"/>
        </a:solidFill>
        <a:ln w="25400" cap="flat" cmpd="sng" algn="ctr">
          <a:no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rgbClr val="FFCC99"/>
            </a:solidFill>
            <a:effectLst/>
            <a:latin typeface="华文中宋" panose="02010600040101010101" pitchFamily="2" charset="-122"/>
            <a:ea typeface="华文中宋" panose="0201060004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10880</TotalTime>
  <Words>1679</Words>
  <Application>Microsoft Office PowerPoint</Application>
  <PresentationFormat>宽屏</PresentationFormat>
  <Paragraphs>286</Paragraphs>
  <Slides>27</Slides>
  <Notes>26</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27</vt:i4>
      </vt:variant>
    </vt:vector>
  </HeadingPairs>
  <TitlesOfParts>
    <vt:vector size="36" baseType="lpstr">
      <vt:lpstr>黑体</vt:lpstr>
      <vt:lpstr>华文隶书</vt:lpstr>
      <vt:lpstr>宋体</vt:lpstr>
      <vt:lpstr>微软雅黑</vt:lpstr>
      <vt:lpstr>Arial</vt:lpstr>
      <vt:lpstr>Calibri</vt:lpstr>
      <vt:lpstr>Times New Roman</vt:lpstr>
      <vt:lpstr>自定义设计方案</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jiagu</dc:creator>
  <cp:lastModifiedBy>jiagu</cp:lastModifiedBy>
  <cp:revision>660</cp:revision>
  <dcterms:created xsi:type="dcterms:W3CDTF">2018-01-03T02:07:14Z</dcterms:created>
  <dcterms:modified xsi:type="dcterms:W3CDTF">2018-08-14T23:39:37Z</dcterms:modified>
</cp:coreProperties>
</file>