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7"/>
  </p:notesMasterIdLst>
  <p:sldIdLst>
    <p:sldId id="256"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5" r:id="rId28"/>
    <p:sldId id="426" r:id="rId29"/>
    <p:sldId id="427" r:id="rId30"/>
    <p:sldId id="428" r:id="rId31"/>
    <p:sldId id="429" r:id="rId32"/>
    <p:sldId id="430" r:id="rId33"/>
    <p:sldId id="431" r:id="rId34"/>
    <p:sldId id="432" r:id="rId35"/>
    <p:sldId id="433" r:id="rId36"/>
    <p:sldId id="434" r:id="rId37"/>
    <p:sldId id="435" r:id="rId38"/>
    <p:sldId id="436" r:id="rId39"/>
    <p:sldId id="437" r:id="rId40"/>
    <p:sldId id="438" r:id="rId41"/>
    <p:sldId id="439" r:id="rId42"/>
    <p:sldId id="440" r:id="rId43"/>
    <p:sldId id="441" r:id="rId44"/>
    <p:sldId id="442" r:id="rId45"/>
    <p:sldId id="443" r:id="rId46"/>
    <p:sldId id="444" r:id="rId47"/>
    <p:sldId id="445" r:id="rId48"/>
    <p:sldId id="446" r:id="rId49"/>
    <p:sldId id="447" r:id="rId50"/>
    <p:sldId id="448" r:id="rId51"/>
    <p:sldId id="449" r:id="rId52"/>
    <p:sldId id="450" r:id="rId53"/>
    <p:sldId id="451" r:id="rId54"/>
    <p:sldId id="452" r:id="rId55"/>
    <p:sldId id="453" r:id="rId56"/>
    <p:sldId id="454" r:id="rId57"/>
    <p:sldId id="455" r:id="rId58"/>
    <p:sldId id="456" r:id="rId59"/>
    <p:sldId id="457" r:id="rId60"/>
    <p:sldId id="458" r:id="rId61"/>
    <p:sldId id="459" r:id="rId62"/>
    <p:sldId id="460" r:id="rId63"/>
    <p:sldId id="461" r:id="rId64"/>
    <p:sldId id="462" r:id="rId65"/>
    <p:sldId id="463" r:id="rId66"/>
    <p:sldId id="464" r:id="rId67"/>
    <p:sldId id="465" r:id="rId68"/>
    <p:sldId id="466" r:id="rId69"/>
    <p:sldId id="467" r:id="rId70"/>
    <p:sldId id="468" r:id="rId71"/>
    <p:sldId id="469" r:id="rId72"/>
    <p:sldId id="470" r:id="rId73"/>
    <p:sldId id="471" r:id="rId74"/>
    <p:sldId id="472" r:id="rId75"/>
    <p:sldId id="473" r:id="rId76"/>
    <p:sldId id="474" r:id="rId77"/>
    <p:sldId id="492" r:id="rId78"/>
    <p:sldId id="475" r:id="rId79"/>
    <p:sldId id="493" r:id="rId80"/>
    <p:sldId id="476" r:id="rId81"/>
    <p:sldId id="494" r:id="rId82"/>
    <p:sldId id="477" r:id="rId83"/>
    <p:sldId id="495" r:id="rId84"/>
    <p:sldId id="478" r:id="rId85"/>
    <p:sldId id="496" r:id="rId86"/>
    <p:sldId id="479" r:id="rId87"/>
    <p:sldId id="497" r:id="rId88"/>
    <p:sldId id="480" r:id="rId89"/>
    <p:sldId id="498" r:id="rId90"/>
    <p:sldId id="481" r:id="rId91"/>
    <p:sldId id="499" r:id="rId92"/>
    <p:sldId id="482" r:id="rId93"/>
    <p:sldId id="500" r:id="rId94"/>
    <p:sldId id="483" r:id="rId95"/>
    <p:sldId id="501" r:id="rId96"/>
    <p:sldId id="484" r:id="rId97"/>
    <p:sldId id="485" r:id="rId98"/>
    <p:sldId id="486" r:id="rId99"/>
    <p:sldId id="487" r:id="rId100"/>
    <p:sldId id="488" r:id="rId101"/>
    <p:sldId id="489" r:id="rId102"/>
    <p:sldId id="490" r:id="rId103"/>
    <p:sldId id="491" r:id="rId104"/>
    <p:sldId id="502" r:id="rId105"/>
    <p:sldId id="400" r:id="rId10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9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6" autoAdjust="0"/>
    <p:restoredTop sz="94706" autoAdjust="0"/>
  </p:normalViewPr>
  <p:slideViewPr>
    <p:cSldViewPr showGuides="1">
      <p:cViewPr>
        <p:scale>
          <a:sx n="100" d="100"/>
          <a:sy n="100" d="100"/>
        </p:scale>
        <p:origin x="-702" y="-282"/>
      </p:cViewPr>
      <p:guideLst>
        <p:guide orient="horz" pos="260"/>
        <p:guide orient="horz" pos="2981"/>
        <p:guide pos="113"/>
        <p:guide pos="5647"/>
      </p:guideLst>
    </p:cSldViewPr>
  </p:slideViewPr>
  <p:outlineViewPr>
    <p:cViewPr>
      <p:scale>
        <a:sx n="33" d="100"/>
        <a:sy n="33" d="100"/>
      </p:scale>
      <p:origin x="90" y="892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0" Type="http://schemas.openxmlformats.org/officeDocument/2006/relationships/tableStyles" Target="tableStyles.xml"/><Relationship Id="rId11" Type="http://schemas.openxmlformats.org/officeDocument/2006/relationships/slide" Target="slides/slide9.xml"/><Relationship Id="rId109" Type="http://schemas.openxmlformats.org/officeDocument/2006/relationships/viewProps" Target="viewProps.xml"/><Relationship Id="rId108" Type="http://schemas.openxmlformats.org/officeDocument/2006/relationships/presProps" Target="presProps.xml"/><Relationship Id="rId107" Type="http://schemas.openxmlformats.org/officeDocument/2006/relationships/notesMaster" Target="notesMasters/notesMaster1.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F976F6-646A-43BF-883E-2501846BD78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56E1FA-01DA-4B4C-9BCA-C8FC522F7F5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文本占位符 3"/>
          <p:cNvSpPr>
            <a:spLocks noGrp="1"/>
          </p:cNvSpPr>
          <p:nvPr>
            <p:ph type="body" sz="quarter" idx="10"/>
          </p:nvPr>
        </p:nvSpPr>
        <p:spPr>
          <a:xfrm>
            <a:off x="179388" y="411287"/>
            <a:ext cx="8785225" cy="4320257"/>
          </a:xfrm>
          <a:prstGeom prst="rect">
            <a:avLst/>
          </a:prstGeom>
        </p:spPr>
        <p:txBody>
          <a:bodyPr/>
          <a:lstStyle>
            <a:lvl1pPr marL="0" indent="539750" hangingPunct="1">
              <a:lnSpc>
                <a:spcPct val="150000"/>
              </a:lnSpc>
              <a:spcBef>
                <a:spcPts val="0"/>
              </a:spcBef>
              <a:buNone/>
              <a:defRPr sz="2000">
                <a:solidFill>
                  <a:schemeClr val="tx1"/>
                </a:solidFill>
                <a:latin typeface="微软雅黑" panose="020B0503020204020204" pitchFamily="34" charset="-122"/>
                <a:ea typeface="微软雅黑" panose="020B0503020204020204" pitchFamily="34" charset="-122"/>
              </a:defRPr>
            </a:lvl1pPr>
            <a:lvl2pPr>
              <a:lnSpc>
                <a:spcPct val="150000"/>
              </a:lnSpc>
              <a:buNone/>
              <a:defRPr sz="2200">
                <a:solidFill>
                  <a:srgbClr val="FFCC99"/>
                </a:solidFill>
                <a:latin typeface="黑体" panose="02010609060101010101" pitchFamily="2" charset="-122"/>
                <a:ea typeface="黑体" panose="02010609060101010101" pitchFamily="2" charset="-122"/>
              </a:defRPr>
            </a:lvl2pPr>
            <a:lvl3pPr>
              <a:lnSpc>
                <a:spcPct val="150000"/>
              </a:lnSpc>
              <a:buNone/>
              <a:defRPr sz="2200">
                <a:solidFill>
                  <a:srgbClr val="FFCC99"/>
                </a:solidFill>
                <a:latin typeface="黑体" panose="02010609060101010101" pitchFamily="2" charset="-122"/>
                <a:ea typeface="黑体" panose="02010609060101010101" pitchFamily="2" charset="-122"/>
              </a:defRPr>
            </a:lvl3pPr>
            <a:lvl4pPr>
              <a:lnSpc>
                <a:spcPct val="150000"/>
              </a:lnSpc>
              <a:buNone/>
              <a:defRPr sz="2200">
                <a:solidFill>
                  <a:srgbClr val="FFCC99"/>
                </a:solidFill>
                <a:latin typeface="黑体" panose="02010609060101010101" pitchFamily="2" charset="-122"/>
                <a:ea typeface="黑体" panose="02010609060101010101" pitchFamily="2" charset="-122"/>
              </a:defRPr>
            </a:lvl4pPr>
            <a:lvl5pPr>
              <a:lnSpc>
                <a:spcPct val="150000"/>
              </a:lnSpc>
              <a:buNone/>
              <a:defRPr sz="2200">
                <a:solidFill>
                  <a:srgbClr val="FFCC99"/>
                </a:solidFill>
                <a:latin typeface="黑体" panose="02010609060101010101" pitchFamily="2" charset="-122"/>
                <a:ea typeface="黑体" panose="02010609060101010101" pitchFamily="2" charset="-122"/>
              </a:defRPr>
            </a:lvl5pPr>
          </a:lstStyle>
          <a:p>
            <a:pPr lvl="0"/>
            <a:r>
              <a:rPr lang="zh-CN" altLang="en-US" dirty="0" smtClean="0"/>
              <a:t>单击此处编辑母版文本样式</a:t>
            </a:r>
            <a:endParaRPr lang="zh-CN" altLang="en-US" dirty="0"/>
          </a:p>
        </p:txBody>
      </p:sp>
      <p:pic>
        <p:nvPicPr>
          <p:cNvPr id="2050" name="Picture 2"/>
          <p:cNvPicPr>
            <a:picLocks noChangeAspect="1" noChangeArrowheads="1"/>
          </p:cNvPicPr>
          <p:nvPr userDrawn="1"/>
        </p:nvPicPr>
        <p:blipFill>
          <a:blip r:embed="rId3" cstate="print"/>
          <a:srcRect l="63674" b="97167"/>
          <a:stretch>
            <a:fillRect/>
          </a:stretch>
        </p:blipFill>
        <p:spPr bwMode="auto">
          <a:xfrm>
            <a:off x="6660232" y="0"/>
            <a:ext cx="2483768" cy="699542"/>
          </a:xfrm>
          <a:prstGeom prst="rect">
            <a:avLst/>
          </a:prstGeom>
          <a:noFill/>
          <a:ln w="9525">
            <a:noFill/>
            <a:miter lim="800000"/>
            <a:headEnd/>
            <a:tailEnd/>
          </a:ln>
        </p:spPr>
      </p:pic>
      <p:pic>
        <p:nvPicPr>
          <p:cNvPr id="5" name="图片 4" descr="会计_02.png"/>
          <p:cNvPicPr>
            <a:picLocks noChangeAspect="1"/>
          </p:cNvPicPr>
          <p:nvPr userDrawn="1"/>
        </p:nvPicPr>
        <p:blipFill>
          <a:blip r:embed="rId4" cstate="print"/>
          <a:stretch>
            <a:fillRect/>
          </a:stretch>
        </p:blipFill>
        <p:spPr>
          <a:xfrm>
            <a:off x="7043264" y="-71250"/>
            <a:ext cx="1944216" cy="6314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6" name="文本占位符 3"/>
          <p:cNvSpPr>
            <a:spLocks noGrp="1"/>
          </p:cNvSpPr>
          <p:nvPr>
            <p:ph type="body" sz="quarter" idx="10"/>
          </p:nvPr>
        </p:nvSpPr>
        <p:spPr>
          <a:xfrm>
            <a:off x="179388" y="411287"/>
            <a:ext cx="8785225" cy="4320257"/>
          </a:xfrm>
          <a:prstGeom prst="rect">
            <a:avLst/>
          </a:prstGeom>
        </p:spPr>
        <p:txBody>
          <a:bodyPr/>
          <a:lstStyle>
            <a:lvl1pPr marL="0" indent="539750" hangingPunct="1">
              <a:lnSpc>
                <a:spcPct val="150000"/>
              </a:lnSpc>
              <a:spcBef>
                <a:spcPts val="0"/>
              </a:spcBef>
              <a:buNone/>
              <a:defRPr sz="2200">
                <a:solidFill>
                  <a:schemeClr val="tx1"/>
                </a:solidFill>
                <a:latin typeface="黑体" panose="02010609060101010101" pitchFamily="2" charset="-122"/>
                <a:ea typeface="黑体" panose="02010609060101010101" pitchFamily="2" charset="-122"/>
              </a:defRPr>
            </a:lvl1pPr>
            <a:lvl2pPr>
              <a:lnSpc>
                <a:spcPct val="150000"/>
              </a:lnSpc>
              <a:buNone/>
              <a:defRPr sz="2200">
                <a:solidFill>
                  <a:srgbClr val="FFCC99"/>
                </a:solidFill>
                <a:latin typeface="黑体" panose="02010609060101010101" pitchFamily="2" charset="-122"/>
                <a:ea typeface="黑体" panose="02010609060101010101" pitchFamily="2" charset="-122"/>
              </a:defRPr>
            </a:lvl2pPr>
            <a:lvl3pPr>
              <a:lnSpc>
                <a:spcPct val="150000"/>
              </a:lnSpc>
              <a:buNone/>
              <a:defRPr sz="2200">
                <a:solidFill>
                  <a:srgbClr val="FFCC99"/>
                </a:solidFill>
                <a:latin typeface="黑体" panose="02010609060101010101" pitchFamily="2" charset="-122"/>
                <a:ea typeface="黑体" panose="02010609060101010101" pitchFamily="2" charset="-122"/>
              </a:defRPr>
            </a:lvl3pPr>
            <a:lvl4pPr>
              <a:lnSpc>
                <a:spcPct val="150000"/>
              </a:lnSpc>
              <a:buNone/>
              <a:defRPr sz="2200">
                <a:solidFill>
                  <a:srgbClr val="FFCC99"/>
                </a:solidFill>
                <a:latin typeface="黑体" panose="02010609060101010101" pitchFamily="2" charset="-122"/>
                <a:ea typeface="黑体" panose="02010609060101010101" pitchFamily="2" charset="-122"/>
              </a:defRPr>
            </a:lvl4pPr>
            <a:lvl5pPr>
              <a:lnSpc>
                <a:spcPct val="150000"/>
              </a:lnSpc>
              <a:buNone/>
              <a:defRPr sz="2200">
                <a:solidFill>
                  <a:srgbClr val="FFCC99"/>
                </a:solidFill>
                <a:latin typeface="黑体" panose="02010609060101010101" pitchFamily="2" charset="-122"/>
                <a:ea typeface="黑体" panose="02010609060101010101" pitchFamily="2" charset="-122"/>
              </a:defRPr>
            </a:lvl5pPr>
          </a:lstStyle>
          <a:p>
            <a:pPr lvl="0"/>
            <a:r>
              <a:rPr lang="zh-CN" altLang="en-US" dirty="0" smtClean="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垂直排列标题与文本">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395289" y="627064"/>
            <a:ext cx="662463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FFCC99"/>
                </a:solidFill>
                <a:latin typeface="华文中宋" panose="02010600040101010101" pitchFamily="2" charset="-122"/>
                <a:ea typeface="华文中宋" panose="02010600040101010101" pitchFamily="2" charset="-122"/>
              </a:defRPr>
            </a:lvl1pPr>
            <a:lvl2pPr marL="742950" indent="-285750" eaLnBrk="0" hangingPunct="0">
              <a:defRPr>
                <a:solidFill>
                  <a:srgbClr val="FFCC99"/>
                </a:solidFill>
                <a:latin typeface="华文中宋" panose="02010600040101010101" pitchFamily="2" charset="-122"/>
                <a:ea typeface="华文中宋" panose="02010600040101010101" pitchFamily="2" charset="-122"/>
              </a:defRPr>
            </a:lvl2pPr>
            <a:lvl3pPr marL="1143000" indent="-228600" eaLnBrk="0" hangingPunct="0">
              <a:defRPr>
                <a:solidFill>
                  <a:srgbClr val="FFCC99"/>
                </a:solidFill>
                <a:latin typeface="华文中宋" panose="02010600040101010101" pitchFamily="2" charset="-122"/>
                <a:ea typeface="华文中宋" panose="02010600040101010101" pitchFamily="2" charset="-122"/>
              </a:defRPr>
            </a:lvl3pPr>
            <a:lvl4pPr marL="1600200" indent="-228600" eaLnBrk="0" hangingPunct="0">
              <a:defRPr>
                <a:solidFill>
                  <a:srgbClr val="FFCC99"/>
                </a:solidFill>
                <a:latin typeface="华文中宋" panose="02010600040101010101" pitchFamily="2" charset="-122"/>
                <a:ea typeface="华文中宋" panose="02010600040101010101" pitchFamily="2" charset="-122"/>
              </a:defRPr>
            </a:lvl4pPr>
            <a:lvl5pPr marL="2057400" indent="-228600" eaLnBrk="0" hangingPunct="0">
              <a:defRPr>
                <a:solidFill>
                  <a:srgbClr val="FFCC99"/>
                </a:solidFill>
                <a:latin typeface="华文中宋" panose="02010600040101010101" pitchFamily="2" charset="-122"/>
                <a:ea typeface="华文中宋" panose="02010600040101010101" pitchFamily="2" charset="-122"/>
              </a:defRPr>
            </a:lvl5pPr>
            <a:lvl6pPr marL="2514600" indent="-228600" eaLnBrk="0" fontAlgn="base" hangingPunct="0">
              <a:spcBef>
                <a:spcPct val="0"/>
              </a:spcBef>
              <a:spcAft>
                <a:spcPct val="0"/>
              </a:spcAft>
              <a:defRPr>
                <a:solidFill>
                  <a:srgbClr val="FFCC99"/>
                </a:solidFill>
                <a:latin typeface="华文中宋" panose="02010600040101010101" pitchFamily="2" charset="-122"/>
                <a:ea typeface="华文中宋" panose="02010600040101010101" pitchFamily="2" charset="-122"/>
              </a:defRPr>
            </a:lvl6pPr>
            <a:lvl7pPr marL="2971800" indent="-228600" eaLnBrk="0" fontAlgn="base" hangingPunct="0">
              <a:spcBef>
                <a:spcPct val="0"/>
              </a:spcBef>
              <a:spcAft>
                <a:spcPct val="0"/>
              </a:spcAft>
              <a:defRPr>
                <a:solidFill>
                  <a:srgbClr val="FFCC99"/>
                </a:solidFill>
                <a:latin typeface="华文中宋" panose="02010600040101010101" pitchFamily="2" charset="-122"/>
                <a:ea typeface="华文中宋" panose="02010600040101010101" pitchFamily="2" charset="-122"/>
              </a:defRPr>
            </a:lvl7pPr>
            <a:lvl8pPr marL="3429000" indent="-228600" eaLnBrk="0" fontAlgn="base" hangingPunct="0">
              <a:spcBef>
                <a:spcPct val="0"/>
              </a:spcBef>
              <a:spcAft>
                <a:spcPct val="0"/>
              </a:spcAft>
              <a:defRPr>
                <a:solidFill>
                  <a:srgbClr val="FFCC99"/>
                </a:solidFill>
                <a:latin typeface="华文中宋" panose="02010600040101010101" pitchFamily="2" charset="-122"/>
                <a:ea typeface="华文中宋" panose="02010600040101010101" pitchFamily="2" charset="-122"/>
              </a:defRPr>
            </a:lvl8pPr>
            <a:lvl9pPr marL="3886200" indent="-228600" eaLnBrk="0" fontAlgn="base" hangingPunct="0">
              <a:spcBef>
                <a:spcPct val="0"/>
              </a:spcBef>
              <a:spcAft>
                <a:spcPct val="0"/>
              </a:spcAft>
              <a:defRPr>
                <a:solidFill>
                  <a:srgbClr val="FFCC99"/>
                </a:solidFill>
                <a:latin typeface="华文中宋" panose="02010600040101010101" pitchFamily="2" charset="-122"/>
                <a:ea typeface="华文中宋" panose="02010600040101010101" pitchFamily="2" charset="-122"/>
              </a:defRPr>
            </a:lvl9pPr>
          </a:lstStyle>
          <a:p>
            <a:pPr eaLnBrk="1" hangingPunct="1">
              <a:lnSpc>
                <a:spcPct val="150000"/>
              </a:lnSpc>
              <a:defRPr/>
            </a:pPr>
            <a:endParaRPr lang="en-US" altLang="zh-CN" sz="2200" smtClean="0">
              <a:latin typeface="黑体" panose="02010609060101010101" pitchFamily="2" charset="-122"/>
              <a:ea typeface="黑体" panose="02010609060101010101" pitchFamily="2" charset="-122"/>
            </a:endParaRPr>
          </a:p>
          <a:p>
            <a:pPr eaLnBrk="1" hangingPunct="1">
              <a:lnSpc>
                <a:spcPct val="150000"/>
              </a:lnSpc>
              <a:defRPr/>
            </a:pPr>
            <a:endParaRPr lang="en-US" altLang="zh-CN" sz="2200" smtClean="0">
              <a:latin typeface="黑体" panose="02010609060101010101" pitchFamily="2" charset="-122"/>
              <a:ea typeface="黑体" panose="02010609060101010101" pitchFamily="2" charset="-122"/>
            </a:endParaRPr>
          </a:p>
          <a:p>
            <a:pPr eaLnBrk="1" hangingPunct="1">
              <a:lnSpc>
                <a:spcPct val="150000"/>
              </a:lnSpc>
              <a:defRPr/>
            </a:pPr>
            <a:endParaRPr lang="en-US" altLang="zh-CN" sz="2200" smtClean="0">
              <a:latin typeface="黑体" panose="02010609060101010101" pitchFamily="2" charset="-122"/>
              <a:ea typeface="黑体" panose="02010609060101010101" pitchFamily="2" charset="-122"/>
            </a:endParaRPr>
          </a:p>
          <a:p>
            <a:pPr eaLnBrk="1" hangingPunct="1">
              <a:lnSpc>
                <a:spcPct val="150000"/>
              </a:lnSpc>
              <a:defRPr/>
            </a:pPr>
            <a:endParaRPr lang="en-US" altLang="zh-CN" sz="2200" smtClean="0">
              <a:latin typeface="黑体" panose="02010609060101010101" pitchFamily="2" charset="-122"/>
              <a:ea typeface="黑体" panose="02010609060101010101" pitchFamily="2" charset="-122"/>
            </a:endParaRPr>
          </a:p>
          <a:p>
            <a:pPr eaLnBrk="1" hangingPunct="1">
              <a:lnSpc>
                <a:spcPct val="150000"/>
              </a:lnSpc>
              <a:defRPr/>
            </a:pPr>
            <a:endParaRPr lang="en-US" altLang="zh-CN" sz="2200" smtClean="0">
              <a:latin typeface="黑体" panose="02010609060101010101" pitchFamily="2" charset="-122"/>
              <a:ea typeface="黑体" panose="02010609060101010101" pitchFamily="2" charset="-122"/>
            </a:endParaRPr>
          </a:p>
          <a:p>
            <a:pPr eaLnBrk="1" hangingPunct="1">
              <a:lnSpc>
                <a:spcPct val="150000"/>
              </a:lnSpc>
              <a:defRPr/>
            </a:pPr>
            <a:endParaRPr lang="en-US" altLang="zh-CN" sz="2200" smtClean="0">
              <a:latin typeface="黑体" panose="02010609060101010101" pitchFamily="2" charset="-122"/>
              <a:ea typeface="黑体" panose="02010609060101010101" pitchFamily="2" charset="-122"/>
            </a:endParaRPr>
          </a:p>
          <a:p>
            <a:pPr eaLnBrk="1" hangingPunct="1">
              <a:lnSpc>
                <a:spcPct val="150000"/>
              </a:lnSpc>
              <a:defRPr/>
            </a:pPr>
            <a:endParaRPr lang="en-US" altLang="zh-CN" sz="2200" smtClean="0">
              <a:latin typeface="黑体" panose="02010609060101010101" pitchFamily="2" charset="-122"/>
              <a:ea typeface="黑体" panose="02010609060101010101" pitchFamily="2" charset="-122"/>
            </a:endParaRPr>
          </a:p>
          <a:p>
            <a:pPr eaLnBrk="1" hangingPunct="1">
              <a:lnSpc>
                <a:spcPct val="150000"/>
              </a:lnSpc>
              <a:defRPr/>
            </a:pPr>
            <a:endParaRPr lang="en-US" altLang="zh-CN" sz="2200" smtClean="0">
              <a:latin typeface="黑体" panose="02010609060101010101" pitchFamily="2" charset="-122"/>
              <a:ea typeface="黑体" panose="02010609060101010101" pitchFamily="2" charset="-122"/>
            </a:endParaRPr>
          </a:p>
        </p:txBody>
      </p:sp>
      <p:sp>
        <p:nvSpPr>
          <p:cNvPr id="5" name="文本占位符 3"/>
          <p:cNvSpPr>
            <a:spLocks noGrp="1"/>
          </p:cNvSpPr>
          <p:nvPr>
            <p:ph type="body" sz="quarter" idx="11"/>
          </p:nvPr>
        </p:nvSpPr>
        <p:spPr>
          <a:xfrm>
            <a:off x="395538" y="1635646"/>
            <a:ext cx="6624637" cy="936104"/>
          </a:xfrm>
          <a:prstGeom prst="rect">
            <a:avLst/>
          </a:prstGeom>
        </p:spPr>
        <p:txBody>
          <a:bodyPr/>
          <a:lstStyle>
            <a:lvl1pPr marL="0" indent="0" algn="ctr">
              <a:lnSpc>
                <a:spcPct val="150000"/>
              </a:lnSpc>
              <a:spcBef>
                <a:spcPts val="0"/>
              </a:spcBef>
              <a:buNone/>
              <a:defRPr sz="3400">
                <a:solidFill>
                  <a:srgbClr val="FFFF00"/>
                </a:solidFill>
                <a:latin typeface="黑体" panose="02010609060101010101" pitchFamily="2" charset="-122"/>
                <a:ea typeface="黑体" panose="02010609060101010101" pitchFamily="2" charset="-122"/>
              </a:defRPr>
            </a:lvl1pPr>
            <a:lvl2pPr>
              <a:lnSpc>
                <a:spcPct val="150000"/>
              </a:lnSpc>
              <a:buNone/>
              <a:defRPr sz="2200">
                <a:solidFill>
                  <a:srgbClr val="FFCC99"/>
                </a:solidFill>
                <a:latin typeface="黑体" panose="02010609060101010101" pitchFamily="2" charset="-122"/>
                <a:ea typeface="黑体" panose="02010609060101010101" pitchFamily="2" charset="-122"/>
              </a:defRPr>
            </a:lvl2pPr>
            <a:lvl3pPr>
              <a:lnSpc>
                <a:spcPct val="150000"/>
              </a:lnSpc>
              <a:buNone/>
              <a:defRPr sz="2200">
                <a:solidFill>
                  <a:srgbClr val="FFCC99"/>
                </a:solidFill>
                <a:latin typeface="黑体" panose="02010609060101010101" pitchFamily="2" charset="-122"/>
                <a:ea typeface="黑体" panose="02010609060101010101" pitchFamily="2" charset="-122"/>
              </a:defRPr>
            </a:lvl3pPr>
            <a:lvl4pPr>
              <a:lnSpc>
                <a:spcPct val="150000"/>
              </a:lnSpc>
              <a:buNone/>
              <a:defRPr sz="2200">
                <a:solidFill>
                  <a:srgbClr val="FFCC99"/>
                </a:solidFill>
                <a:latin typeface="黑体" panose="02010609060101010101" pitchFamily="2" charset="-122"/>
                <a:ea typeface="黑体" panose="02010609060101010101" pitchFamily="2" charset="-122"/>
              </a:defRPr>
            </a:lvl4pPr>
            <a:lvl5pPr>
              <a:lnSpc>
                <a:spcPct val="150000"/>
              </a:lnSpc>
              <a:buNone/>
              <a:defRPr sz="2200">
                <a:solidFill>
                  <a:srgbClr val="FFCC99"/>
                </a:solidFill>
                <a:latin typeface="黑体" panose="02010609060101010101" pitchFamily="2" charset="-122"/>
                <a:ea typeface="黑体" panose="02010609060101010101" pitchFamily="2" charset="-122"/>
              </a:defRPr>
            </a:lvl5pPr>
          </a:lstStyle>
          <a:p>
            <a:pPr lvl="0"/>
            <a:r>
              <a:rPr lang="zh-CN" altLang="en-US" dirty="0" smtClean="0"/>
              <a:t>单击此处编辑母版文本样式</a:t>
            </a:r>
            <a:endParaRPr lang="en-US" altLang="zh-CN" dirty="0" smtClean="0"/>
          </a:p>
          <a:p>
            <a:pPr lvl="0"/>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395289" y="627064"/>
            <a:ext cx="662463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9750" eaLnBrk="0" hangingPunct="0">
              <a:defRPr>
                <a:solidFill>
                  <a:srgbClr val="FFCC99"/>
                </a:solidFill>
                <a:latin typeface="华文中宋" panose="02010600040101010101" pitchFamily="2" charset="-122"/>
                <a:ea typeface="华文中宋" panose="02010600040101010101" pitchFamily="2" charset="-122"/>
              </a:defRPr>
            </a:lvl1pPr>
            <a:lvl2pPr marL="742950" indent="-285750" eaLnBrk="0" hangingPunct="0">
              <a:defRPr>
                <a:solidFill>
                  <a:srgbClr val="FFCC99"/>
                </a:solidFill>
                <a:latin typeface="华文中宋" panose="02010600040101010101" pitchFamily="2" charset="-122"/>
                <a:ea typeface="华文中宋" panose="02010600040101010101" pitchFamily="2" charset="-122"/>
              </a:defRPr>
            </a:lvl2pPr>
            <a:lvl3pPr marL="1143000" indent="-228600" eaLnBrk="0" hangingPunct="0">
              <a:defRPr>
                <a:solidFill>
                  <a:srgbClr val="FFCC99"/>
                </a:solidFill>
                <a:latin typeface="华文中宋" panose="02010600040101010101" pitchFamily="2" charset="-122"/>
                <a:ea typeface="华文中宋" panose="02010600040101010101" pitchFamily="2" charset="-122"/>
              </a:defRPr>
            </a:lvl3pPr>
            <a:lvl4pPr marL="1600200" indent="-228600" eaLnBrk="0" hangingPunct="0">
              <a:defRPr>
                <a:solidFill>
                  <a:srgbClr val="FFCC99"/>
                </a:solidFill>
                <a:latin typeface="华文中宋" panose="02010600040101010101" pitchFamily="2" charset="-122"/>
                <a:ea typeface="华文中宋" panose="02010600040101010101" pitchFamily="2" charset="-122"/>
              </a:defRPr>
            </a:lvl4pPr>
            <a:lvl5pPr marL="2057400" indent="-228600" eaLnBrk="0" hangingPunct="0">
              <a:defRPr>
                <a:solidFill>
                  <a:srgbClr val="FFCC99"/>
                </a:solidFill>
                <a:latin typeface="华文中宋" panose="02010600040101010101" pitchFamily="2" charset="-122"/>
                <a:ea typeface="华文中宋" panose="02010600040101010101" pitchFamily="2" charset="-122"/>
              </a:defRPr>
            </a:lvl5pPr>
            <a:lvl6pPr marL="2514600" indent="-228600" eaLnBrk="0" fontAlgn="base" hangingPunct="0">
              <a:spcBef>
                <a:spcPct val="0"/>
              </a:spcBef>
              <a:spcAft>
                <a:spcPct val="0"/>
              </a:spcAft>
              <a:defRPr>
                <a:solidFill>
                  <a:srgbClr val="FFCC99"/>
                </a:solidFill>
                <a:latin typeface="华文中宋" panose="02010600040101010101" pitchFamily="2" charset="-122"/>
                <a:ea typeface="华文中宋" panose="02010600040101010101" pitchFamily="2" charset="-122"/>
              </a:defRPr>
            </a:lvl6pPr>
            <a:lvl7pPr marL="2971800" indent="-228600" eaLnBrk="0" fontAlgn="base" hangingPunct="0">
              <a:spcBef>
                <a:spcPct val="0"/>
              </a:spcBef>
              <a:spcAft>
                <a:spcPct val="0"/>
              </a:spcAft>
              <a:defRPr>
                <a:solidFill>
                  <a:srgbClr val="FFCC99"/>
                </a:solidFill>
                <a:latin typeface="华文中宋" panose="02010600040101010101" pitchFamily="2" charset="-122"/>
                <a:ea typeface="华文中宋" panose="02010600040101010101" pitchFamily="2" charset="-122"/>
              </a:defRPr>
            </a:lvl7pPr>
            <a:lvl8pPr marL="3429000" indent="-228600" eaLnBrk="0" fontAlgn="base" hangingPunct="0">
              <a:spcBef>
                <a:spcPct val="0"/>
              </a:spcBef>
              <a:spcAft>
                <a:spcPct val="0"/>
              </a:spcAft>
              <a:defRPr>
                <a:solidFill>
                  <a:srgbClr val="FFCC99"/>
                </a:solidFill>
                <a:latin typeface="华文中宋" panose="02010600040101010101" pitchFamily="2" charset="-122"/>
                <a:ea typeface="华文中宋" panose="02010600040101010101" pitchFamily="2" charset="-122"/>
              </a:defRPr>
            </a:lvl8pPr>
            <a:lvl9pPr marL="3886200" indent="-228600" eaLnBrk="0" fontAlgn="base" hangingPunct="0">
              <a:spcBef>
                <a:spcPct val="0"/>
              </a:spcBef>
              <a:spcAft>
                <a:spcPct val="0"/>
              </a:spcAft>
              <a:defRPr>
                <a:solidFill>
                  <a:srgbClr val="FFCC99"/>
                </a:solidFill>
                <a:latin typeface="华文中宋" panose="02010600040101010101" pitchFamily="2" charset="-122"/>
                <a:ea typeface="华文中宋" panose="02010600040101010101" pitchFamily="2" charset="-122"/>
              </a:defRPr>
            </a:lvl9pPr>
          </a:lstStyle>
          <a:p>
            <a:pPr algn="just" eaLnBrk="1" hangingPunct="1">
              <a:lnSpc>
                <a:spcPct val="150000"/>
              </a:lnSpc>
              <a:defRPr/>
            </a:pPr>
            <a:endParaRPr lang="en-US" altLang="zh-CN" sz="2200" smtClean="0">
              <a:latin typeface="黑体" panose="02010609060101010101" pitchFamily="2" charset="-122"/>
              <a:ea typeface="黑体" panose="02010609060101010101" pitchFamily="2" charset="-122"/>
            </a:endParaRPr>
          </a:p>
          <a:p>
            <a:pPr algn="just" eaLnBrk="1" hangingPunct="1">
              <a:lnSpc>
                <a:spcPct val="150000"/>
              </a:lnSpc>
              <a:defRPr/>
            </a:pPr>
            <a:endParaRPr lang="en-US" altLang="zh-CN" sz="2200" smtClean="0">
              <a:latin typeface="黑体" panose="02010609060101010101" pitchFamily="2" charset="-122"/>
              <a:ea typeface="黑体" panose="02010609060101010101" pitchFamily="2" charset="-122"/>
            </a:endParaRPr>
          </a:p>
          <a:p>
            <a:pPr algn="just" eaLnBrk="1" hangingPunct="1">
              <a:lnSpc>
                <a:spcPct val="150000"/>
              </a:lnSpc>
              <a:defRPr/>
            </a:pPr>
            <a:endParaRPr lang="en-US" altLang="zh-CN" sz="2200" smtClean="0">
              <a:latin typeface="黑体" panose="02010609060101010101" pitchFamily="2" charset="-122"/>
              <a:ea typeface="黑体" panose="02010609060101010101" pitchFamily="2" charset="-122"/>
            </a:endParaRPr>
          </a:p>
          <a:p>
            <a:pPr algn="just" eaLnBrk="1" hangingPunct="1">
              <a:lnSpc>
                <a:spcPct val="150000"/>
              </a:lnSpc>
              <a:defRPr/>
            </a:pPr>
            <a:endParaRPr lang="en-US" altLang="zh-CN" sz="2200" smtClean="0">
              <a:latin typeface="黑体" panose="02010609060101010101" pitchFamily="2" charset="-122"/>
              <a:ea typeface="黑体" panose="02010609060101010101" pitchFamily="2" charset="-122"/>
            </a:endParaRPr>
          </a:p>
          <a:p>
            <a:pPr algn="just" eaLnBrk="1" hangingPunct="1">
              <a:lnSpc>
                <a:spcPct val="150000"/>
              </a:lnSpc>
              <a:defRPr/>
            </a:pPr>
            <a:endParaRPr lang="en-US" altLang="zh-CN" sz="2200" smtClean="0">
              <a:latin typeface="黑体" panose="02010609060101010101" pitchFamily="2" charset="-122"/>
              <a:ea typeface="黑体" panose="02010609060101010101" pitchFamily="2" charset="-122"/>
            </a:endParaRPr>
          </a:p>
          <a:p>
            <a:pPr algn="just" eaLnBrk="1" hangingPunct="1">
              <a:lnSpc>
                <a:spcPct val="150000"/>
              </a:lnSpc>
              <a:defRPr/>
            </a:pPr>
            <a:endParaRPr lang="en-US" altLang="zh-CN" sz="2200" smtClean="0">
              <a:latin typeface="黑体" panose="02010609060101010101" pitchFamily="2" charset="-122"/>
              <a:ea typeface="黑体" panose="02010609060101010101" pitchFamily="2" charset="-122"/>
            </a:endParaRPr>
          </a:p>
          <a:p>
            <a:pPr algn="just" eaLnBrk="1" hangingPunct="1">
              <a:lnSpc>
                <a:spcPct val="150000"/>
              </a:lnSpc>
              <a:defRPr/>
            </a:pPr>
            <a:endParaRPr lang="en-US" altLang="zh-CN" sz="2200" smtClean="0">
              <a:latin typeface="黑体" panose="02010609060101010101" pitchFamily="2" charset="-122"/>
              <a:ea typeface="黑体" panose="02010609060101010101" pitchFamily="2" charset="-122"/>
            </a:endParaRPr>
          </a:p>
          <a:p>
            <a:pPr algn="just" eaLnBrk="1" hangingPunct="1">
              <a:lnSpc>
                <a:spcPct val="150000"/>
              </a:lnSpc>
              <a:defRPr/>
            </a:pPr>
            <a:endParaRPr lang="en-US" altLang="zh-CN" sz="2200" smtClean="0">
              <a:latin typeface="黑体" panose="02010609060101010101" pitchFamily="2" charset="-122"/>
              <a:ea typeface="黑体" panose="02010609060101010101" pitchFamily="2" charset="-122"/>
            </a:endParaRPr>
          </a:p>
        </p:txBody>
      </p:sp>
      <p:sp>
        <p:nvSpPr>
          <p:cNvPr id="4" name="文本占位符 3"/>
          <p:cNvSpPr>
            <a:spLocks noGrp="1"/>
          </p:cNvSpPr>
          <p:nvPr>
            <p:ph type="body" sz="quarter" idx="10"/>
          </p:nvPr>
        </p:nvSpPr>
        <p:spPr>
          <a:xfrm>
            <a:off x="395289" y="627063"/>
            <a:ext cx="6624637" cy="4032250"/>
          </a:xfrm>
          <a:prstGeom prst="rect">
            <a:avLst/>
          </a:prstGeom>
        </p:spPr>
        <p:txBody>
          <a:bodyPr/>
          <a:lstStyle>
            <a:lvl1pPr marL="0" indent="539750" algn="just" eaLnBrk="1" hangingPunct="1">
              <a:lnSpc>
                <a:spcPct val="150000"/>
              </a:lnSpc>
              <a:spcBef>
                <a:spcPts val="0"/>
              </a:spcBef>
              <a:buNone/>
              <a:defRPr sz="2200">
                <a:solidFill>
                  <a:srgbClr val="FDE9D9"/>
                </a:solidFill>
                <a:latin typeface="黑体" panose="02010609060101010101" pitchFamily="2" charset="-122"/>
                <a:ea typeface="黑体" panose="02010609060101010101" pitchFamily="2" charset="-122"/>
              </a:defRPr>
            </a:lvl1pPr>
            <a:lvl2pPr>
              <a:lnSpc>
                <a:spcPct val="150000"/>
              </a:lnSpc>
              <a:buNone/>
              <a:defRPr sz="2200">
                <a:solidFill>
                  <a:srgbClr val="FFCC99"/>
                </a:solidFill>
                <a:latin typeface="黑体" panose="02010609060101010101" pitchFamily="2" charset="-122"/>
                <a:ea typeface="黑体" panose="02010609060101010101" pitchFamily="2" charset="-122"/>
              </a:defRPr>
            </a:lvl2pPr>
            <a:lvl3pPr>
              <a:lnSpc>
                <a:spcPct val="150000"/>
              </a:lnSpc>
              <a:buNone/>
              <a:defRPr sz="2200">
                <a:solidFill>
                  <a:srgbClr val="FFCC99"/>
                </a:solidFill>
                <a:latin typeface="黑体" panose="02010609060101010101" pitchFamily="2" charset="-122"/>
                <a:ea typeface="黑体" panose="02010609060101010101" pitchFamily="2" charset="-122"/>
              </a:defRPr>
            </a:lvl3pPr>
            <a:lvl4pPr>
              <a:lnSpc>
                <a:spcPct val="150000"/>
              </a:lnSpc>
              <a:buNone/>
              <a:defRPr sz="2200">
                <a:solidFill>
                  <a:srgbClr val="FFCC99"/>
                </a:solidFill>
                <a:latin typeface="黑体" panose="02010609060101010101" pitchFamily="2" charset="-122"/>
                <a:ea typeface="黑体" panose="02010609060101010101" pitchFamily="2" charset="-122"/>
              </a:defRPr>
            </a:lvl4pPr>
            <a:lvl5pPr>
              <a:lnSpc>
                <a:spcPct val="150000"/>
              </a:lnSpc>
              <a:buNone/>
              <a:defRPr sz="2200">
                <a:solidFill>
                  <a:srgbClr val="FFCC99"/>
                </a:solidFill>
                <a:latin typeface="黑体" panose="02010609060101010101" pitchFamily="2" charset="-122"/>
                <a:ea typeface="黑体" panose="02010609060101010101" pitchFamily="2" charset="-122"/>
              </a:defRPr>
            </a:lvl5pPr>
          </a:lstStyle>
          <a:p>
            <a:pPr lvl="0"/>
            <a:r>
              <a:rPr lang="zh-CN" altLang="en-US" dirty="0" smtClean="0"/>
              <a:t>单击此处编辑母版文本样式</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2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4714"/>
            <a:ext cx="2133600" cy="357187"/>
          </a:xfrm>
          <a:prstGeom prst="rect">
            <a:avLst/>
          </a:prstGeom>
        </p:spPr>
        <p:txBody>
          <a:bodyPr/>
          <a:lstStyle>
            <a:lvl1pPr>
              <a:defRPr>
                <a:ea typeface="华文中宋" panose="02010600040101010101" pitchFamily="2" charset="-122"/>
              </a:defRPr>
            </a:lvl1pPr>
          </a:lstStyle>
          <a:p>
            <a:pPr>
              <a:defRPr/>
            </a:pPr>
            <a:endParaRPr lang="en-US" altLang="zh-CN"/>
          </a:p>
        </p:txBody>
      </p:sp>
      <p:sp>
        <p:nvSpPr>
          <p:cNvPr id="3" name="Rectangle 5"/>
          <p:cNvSpPr>
            <a:spLocks noGrp="1" noChangeArrowheads="1"/>
          </p:cNvSpPr>
          <p:nvPr>
            <p:ph type="ftr" sz="quarter" idx="11"/>
          </p:nvPr>
        </p:nvSpPr>
        <p:spPr>
          <a:xfrm>
            <a:off x="3124200" y="4684714"/>
            <a:ext cx="2895600" cy="357187"/>
          </a:xfrm>
          <a:prstGeom prst="rect">
            <a:avLst/>
          </a:prstGeom>
        </p:spPr>
        <p:txBody>
          <a:bodyPr/>
          <a:lstStyle>
            <a:lvl1pPr>
              <a:defRPr>
                <a:ea typeface="华文中宋" panose="02010600040101010101" pitchFamily="2" charset="-122"/>
              </a:defRPr>
            </a:lvl1pPr>
          </a:lstStyle>
          <a:p>
            <a:pPr>
              <a:defRPr/>
            </a:pPr>
            <a:endParaRPr lang="en-US" altLang="zh-CN"/>
          </a:p>
        </p:txBody>
      </p:sp>
      <p:sp>
        <p:nvSpPr>
          <p:cNvPr id="4" name="Rectangle 6"/>
          <p:cNvSpPr>
            <a:spLocks noGrp="1" noChangeArrowheads="1"/>
          </p:cNvSpPr>
          <p:nvPr>
            <p:ph type="sldNum" sz="quarter" idx="12"/>
          </p:nvPr>
        </p:nvSpPr>
        <p:spPr>
          <a:xfrm>
            <a:off x="6553200" y="4684714"/>
            <a:ext cx="2133600" cy="357187"/>
          </a:xfrm>
          <a:prstGeom prst="rect">
            <a:avLst/>
          </a:prstGeom>
        </p:spPr>
        <p:txBody>
          <a:bodyPr/>
          <a:lstStyle>
            <a:lvl1pPr>
              <a:defRPr>
                <a:ea typeface="华文中宋" panose="02010600040101010101" pitchFamily="2" charset="-122"/>
              </a:defRPr>
            </a:lvl1pPr>
          </a:lstStyle>
          <a:p>
            <a:pPr>
              <a:defRPr/>
            </a:pPr>
            <a:fld id="{068BFA71-D75A-4B87-AAAD-351C62BA81CA}"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5.png"/><Relationship Id="rId7" Type="http://schemas.openxmlformats.org/officeDocument/2006/relationships/image" Target="../media/image4.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3.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pic>
        <p:nvPicPr>
          <p:cNvPr id="2" name="图片 1" descr="图片1.png"/>
          <p:cNvPicPr>
            <a:picLocks noChangeAspect="1"/>
          </p:cNvPicPr>
          <p:nvPr userDrawn="1"/>
        </p:nvPicPr>
        <p:blipFill>
          <a:blip r:embed="rId8" cstate="print"/>
          <a:srcRect t="92006" r="90550"/>
          <a:stretch>
            <a:fillRect/>
          </a:stretch>
        </p:blipFill>
        <p:spPr>
          <a:xfrm>
            <a:off x="35496" y="4732338"/>
            <a:ext cx="648072" cy="411162"/>
          </a:xfrm>
          <a:prstGeom prst="rect">
            <a:avLst/>
          </a:prstGeom>
        </p:spPr>
      </p:pic>
      <p:pic>
        <p:nvPicPr>
          <p:cNvPr id="1026" name="Picture 2"/>
          <p:cNvPicPr>
            <a:picLocks noChangeAspect="1" noChangeArrowheads="1"/>
          </p:cNvPicPr>
          <p:nvPr userDrawn="1"/>
        </p:nvPicPr>
        <p:blipFill>
          <a:blip r:embed="rId9" cstate="print"/>
          <a:srcRect l="82146" t="1378" r="3110" b="92582"/>
          <a:stretch>
            <a:fillRect/>
          </a:stretch>
        </p:blipFill>
        <p:spPr bwMode="auto">
          <a:xfrm>
            <a:off x="7080404" y="123478"/>
            <a:ext cx="1872333" cy="576064"/>
          </a:xfrm>
          <a:prstGeom prst="rect">
            <a:avLst/>
          </a:prstGeom>
          <a:noFill/>
          <a:ln w="9525">
            <a:noFill/>
            <a:miter lim="800000"/>
            <a:headEnd/>
            <a:tailEnd/>
          </a:ln>
        </p:spPr>
      </p:pic>
      <p:pic>
        <p:nvPicPr>
          <p:cNvPr id="3" name="图片 2" descr="会计_02.png"/>
          <p:cNvPicPr>
            <a:picLocks noChangeAspect="1"/>
          </p:cNvPicPr>
          <p:nvPr userDrawn="1"/>
        </p:nvPicPr>
        <p:blipFill>
          <a:blip r:embed="rId10" cstate="print"/>
          <a:stretch>
            <a:fillRect/>
          </a:stretch>
        </p:blipFill>
        <p:spPr>
          <a:xfrm>
            <a:off x="6876256" y="97029"/>
            <a:ext cx="1944216" cy="63144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3"/>
          <p:cNvSpPr txBox="1"/>
          <p:nvPr/>
        </p:nvSpPr>
        <p:spPr>
          <a:xfrm>
            <a:off x="395539" y="2048644"/>
            <a:ext cx="8280151" cy="936104"/>
          </a:xfrm>
          <a:prstGeom prst="rect">
            <a:avLst/>
          </a:prstGeom>
        </p:spPr>
        <p:txBody>
          <a:bodyPr anchor="ctr"/>
          <a:lstStyle>
            <a:lvl1pPr algn="ctr">
              <a:lnSpc>
                <a:spcPct val="150000"/>
              </a:lnSpc>
              <a:buNone/>
              <a:defRPr sz="4000">
                <a:solidFill>
                  <a:srgbClr val="FFFF00"/>
                </a:solidFill>
                <a:latin typeface="黑体" panose="02010609060101010101" pitchFamily="2" charset="-122"/>
                <a:ea typeface="黑体" panose="02010609060101010101" pitchFamily="2" charset="-122"/>
              </a:defRPr>
            </a:lvl1pPr>
            <a:lvl2pPr>
              <a:lnSpc>
                <a:spcPct val="150000"/>
              </a:lnSpc>
              <a:buNone/>
              <a:defRPr sz="2200">
                <a:solidFill>
                  <a:srgbClr val="FFCC99"/>
                </a:solidFill>
                <a:latin typeface="黑体" panose="02010609060101010101" pitchFamily="2" charset="-122"/>
                <a:ea typeface="黑体" panose="02010609060101010101" pitchFamily="2" charset="-122"/>
              </a:defRPr>
            </a:lvl2pPr>
            <a:lvl3pPr>
              <a:lnSpc>
                <a:spcPct val="150000"/>
              </a:lnSpc>
              <a:buNone/>
              <a:defRPr sz="2200">
                <a:solidFill>
                  <a:srgbClr val="FFCC99"/>
                </a:solidFill>
                <a:latin typeface="黑体" panose="02010609060101010101" pitchFamily="2" charset="-122"/>
                <a:ea typeface="黑体" panose="02010609060101010101" pitchFamily="2" charset="-122"/>
              </a:defRPr>
            </a:lvl3pPr>
            <a:lvl4pPr>
              <a:lnSpc>
                <a:spcPct val="150000"/>
              </a:lnSpc>
              <a:buNone/>
              <a:defRPr sz="2200">
                <a:solidFill>
                  <a:srgbClr val="FFCC99"/>
                </a:solidFill>
                <a:latin typeface="黑体" panose="02010609060101010101" pitchFamily="2" charset="-122"/>
                <a:ea typeface="黑体" panose="02010609060101010101" pitchFamily="2" charset="-122"/>
              </a:defRPr>
            </a:lvl4pPr>
            <a:lvl5pPr>
              <a:lnSpc>
                <a:spcPct val="150000"/>
              </a:lnSpc>
              <a:buNone/>
              <a:defRPr sz="2200">
                <a:solidFill>
                  <a:srgbClr val="FFCC99"/>
                </a:solidFill>
                <a:latin typeface="黑体" panose="02010609060101010101" pitchFamily="2" charset="-122"/>
                <a:ea typeface="黑体" panose="02010609060101010101" pitchFamily="2" charset="-122"/>
              </a:defRPr>
            </a:lvl5pPr>
          </a:lstStyle>
          <a:p>
            <a:endParaRPr lang="zh-CN" altLang="zh-CN" sz="4400"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179387" y="2166872"/>
            <a:ext cx="8785225" cy="707886"/>
          </a:xfrm>
          <a:prstGeom prst="rect">
            <a:avLst/>
          </a:prstGeom>
        </p:spPr>
        <p:txBody>
          <a:bodyPr wrap="square">
            <a:spAutoFit/>
          </a:bodyPr>
          <a:lstStyle/>
          <a:p>
            <a:pPr algn="ctr"/>
            <a:r>
              <a:rPr lang="zh-CN" altLang="en-US" sz="4000" b="1" dirty="0" smtClean="0">
                <a:solidFill>
                  <a:schemeClr val="bg1"/>
                </a:solidFill>
                <a:latin typeface="微软雅黑" panose="020B0503020204020204" pitchFamily="34" charset="-122"/>
                <a:ea typeface="微软雅黑" panose="020B0503020204020204" pitchFamily="34" charset="-122"/>
              </a:rPr>
              <a:t>中级模考</a:t>
            </a:r>
            <a:r>
              <a:rPr lang="en-US" altLang="zh-CN" sz="4000" b="1" dirty="0" smtClean="0">
                <a:solidFill>
                  <a:schemeClr val="bg1"/>
                </a:solidFill>
                <a:latin typeface="微软雅黑" panose="020B0503020204020204" pitchFamily="34" charset="-122"/>
                <a:ea typeface="微软雅黑" panose="020B0503020204020204" pitchFamily="34" charset="-122"/>
              </a:rPr>
              <a:t>-</a:t>
            </a:r>
            <a:r>
              <a:rPr lang="zh-CN" altLang="en-US" sz="4000" b="1" smtClean="0">
                <a:solidFill>
                  <a:schemeClr val="bg1"/>
                </a:solidFill>
                <a:latin typeface="微软雅黑" panose="020B0503020204020204" pitchFamily="34" charset="-122"/>
                <a:ea typeface="微软雅黑" panose="020B0503020204020204" pitchFamily="34" charset="-122"/>
              </a:rPr>
              <a:t>财务管理科目（</a:t>
            </a:r>
            <a:r>
              <a:rPr lang="zh-CN" altLang="en-US" sz="4000" b="1" dirty="0" smtClean="0">
                <a:solidFill>
                  <a:schemeClr val="bg1"/>
                </a:solidFill>
                <a:latin typeface="微软雅黑" panose="020B0503020204020204" pitchFamily="34" charset="-122"/>
                <a:ea typeface="微软雅黑" panose="020B0503020204020204" pitchFamily="34" charset="-122"/>
              </a:rPr>
              <a:t>二）试题</a:t>
            </a:r>
            <a:endParaRPr lang="zh-CN" altLang="zh-CN" sz="40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3387781" y="3219822"/>
            <a:ext cx="2339102" cy="461665"/>
          </a:xfrm>
          <a:prstGeom prst="rect">
            <a:avLst/>
          </a:prstGeom>
        </p:spPr>
        <p:txBody>
          <a:bodyPr wrap="none">
            <a:spAutoFit/>
          </a:bodyPr>
          <a:lstStyle/>
          <a:p>
            <a:r>
              <a:rPr lang="zh-CN" altLang="en-US" sz="2400" b="1" dirty="0" smtClean="0">
                <a:latin typeface="微软雅黑" panose="020B0503020204020204" pitchFamily="34" charset="-122"/>
                <a:ea typeface="微软雅黑" panose="020B0503020204020204" pitchFamily="34" charset="-122"/>
              </a:rPr>
              <a:t>主讲老师：李斌</a:t>
            </a:r>
            <a:endParaRPr lang="zh-CN" altLang="en-US" sz="2400" b="1" dirty="0" smtClean="0">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B</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取得及时原则是指，要合理安排筹资时间，适时取得资金。企业筹集资金，需要合理预测确定资金需要的时间。要根据资金需求的具体情况，合理安排资金的筹集到位时间，使筹资与用资在时间上相衔接。既避免过早筹集资金形成的资金投放前的闲置，又防止取得资金的时间滞后，错过资金投放的最佳时间。</a:t>
            </a:r>
            <a:endParaRPr lang="zh-CN" altLang="en-US" dirty="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2.</a:t>
            </a:r>
            <a:r>
              <a:rPr lang="zh-CN" altLang="en-US" dirty="0" smtClean="0"/>
              <a:t>某生产企业使用</a:t>
            </a:r>
            <a:r>
              <a:rPr lang="en-US" dirty="0" smtClean="0"/>
              <a:t>A</a:t>
            </a:r>
            <a:r>
              <a:rPr lang="zh-CN" altLang="en-US" dirty="0" smtClean="0"/>
              <a:t>零件，可以外购，也可以自制。如果外购，单价</a:t>
            </a:r>
            <a:r>
              <a:rPr lang="en-US" dirty="0" smtClean="0"/>
              <a:t>4</a:t>
            </a:r>
            <a:r>
              <a:rPr lang="zh-CN" altLang="en-US" dirty="0" smtClean="0"/>
              <a:t>元，一次订货成本</a:t>
            </a:r>
            <a:r>
              <a:rPr lang="en-US" dirty="0" smtClean="0"/>
              <a:t>10</a:t>
            </a:r>
            <a:r>
              <a:rPr lang="zh-CN" altLang="en-US" dirty="0" smtClean="0"/>
              <a:t>元；如果自制，单位成本</a:t>
            </a:r>
            <a:r>
              <a:rPr lang="en-US" dirty="0" smtClean="0"/>
              <a:t>3</a:t>
            </a:r>
            <a:r>
              <a:rPr lang="zh-CN" altLang="en-US" dirty="0" smtClean="0"/>
              <a:t>元，每次生产准备成本</a:t>
            </a:r>
            <a:r>
              <a:rPr lang="en-US" dirty="0" smtClean="0"/>
              <a:t>600</a:t>
            </a:r>
            <a:r>
              <a:rPr lang="zh-CN" altLang="en-US" dirty="0" smtClean="0"/>
              <a:t>元，每日产量为</a:t>
            </a:r>
            <a:r>
              <a:rPr lang="en-US" dirty="0" smtClean="0"/>
              <a:t>50</a:t>
            </a:r>
            <a:r>
              <a:rPr lang="zh-CN" altLang="en-US" dirty="0" smtClean="0"/>
              <a:t>件。零件的全年需求量为</a:t>
            </a:r>
            <a:r>
              <a:rPr lang="en-US" dirty="0" smtClean="0"/>
              <a:t>3600</a:t>
            </a:r>
            <a:r>
              <a:rPr lang="zh-CN" altLang="en-US" dirty="0" smtClean="0"/>
              <a:t>件，储存变动成本为零件价值的</a:t>
            </a:r>
            <a:r>
              <a:rPr lang="en-US" dirty="0" smtClean="0"/>
              <a:t>20%</a:t>
            </a:r>
            <a:r>
              <a:rPr lang="zh-CN" altLang="en-US" dirty="0" smtClean="0"/>
              <a:t>，每日平均需求量为</a:t>
            </a:r>
            <a:r>
              <a:rPr lang="en-US" dirty="0" smtClean="0"/>
              <a:t>10</a:t>
            </a:r>
            <a:r>
              <a:rPr lang="zh-CN" altLang="en-US" dirty="0" smtClean="0"/>
              <a:t>件。</a:t>
            </a:r>
            <a:endParaRPr lang="zh-CN" altLang="en-US" dirty="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要求： </a:t>
            </a:r>
            <a:endParaRPr lang="zh-CN" altLang="en-US" dirty="0" smtClean="0"/>
          </a:p>
          <a:p>
            <a:r>
              <a:rPr lang="zh-CN" altLang="en-US" dirty="0" smtClean="0"/>
              <a:t>分别计算零件外购和自制的总成本，并选择较优的方案。</a:t>
            </a:r>
            <a:endParaRPr lang="zh-CN" altLang="en-US" dirty="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答案</a:t>
            </a:r>
            <a:r>
              <a:rPr lang="en-US" altLang="zh-CN" dirty="0" smtClean="0">
                <a:solidFill>
                  <a:srgbClr val="FF0000"/>
                </a:solidFill>
              </a:rPr>
              <a:t>】</a:t>
            </a:r>
            <a:endParaRPr lang="en-US" altLang="zh-CN" dirty="0" smtClean="0">
              <a:solidFill>
                <a:srgbClr val="FF0000"/>
              </a:solidFill>
            </a:endParaRPr>
          </a:p>
          <a:p>
            <a:r>
              <a:rPr lang="zh-CN" altLang="en-US" dirty="0" smtClean="0"/>
              <a:t>（</a:t>
            </a:r>
            <a:r>
              <a:rPr lang="en-US" dirty="0" smtClean="0"/>
              <a:t>1</a:t>
            </a:r>
            <a:r>
              <a:rPr lang="zh-CN" altLang="en-US" dirty="0" smtClean="0"/>
              <a:t>）外购零件：</a:t>
            </a:r>
            <a:endParaRPr lang="zh-CN" altLang="en-US" dirty="0" smtClean="0"/>
          </a:p>
          <a:p>
            <a:r>
              <a:rPr lang="zh-CN" altLang="en-US" dirty="0" smtClean="0"/>
              <a:t>与订货批量相关的总成本</a:t>
            </a:r>
            <a:endParaRPr lang="zh-CN" altLang="en-US" dirty="0" smtClean="0"/>
          </a:p>
          <a:p>
            <a:r>
              <a:rPr lang="zh-CN" altLang="en-US" dirty="0" smtClean="0"/>
              <a:t>＝（</a:t>
            </a:r>
            <a:r>
              <a:rPr lang="en-US" dirty="0" smtClean="0"/>
              <a:t>2×10×3600×4×0.2</a:t>
            </a:r>
            <a:r>
              <a:rPr lang="zh-CN" altLang="en-US" dirty="0" smtClean="0"/>
              <a:t>）</a:t>
            </a:r>
            <a:r>
              <a:rPr lang="en-US" baseline="30000" dirty="0" smtClean="0"/>
              <a:t>1/2</a:t>
            </a:r>
            <a:r>
              <a:rPr lang="zh-CN" altLang="en-US" dirty="0" smtClean="0"/>
              <a:t>＝</a:t>
            </a:r>
            <a:r>
              <a:rPr lang="en-US" dirty="0" smtClean="0"/>
              <a:t>240</a:t>
            </a:r>
            <a:r>
              <a:rPr lang="zh-CN" altLang="en-US" dirty="0" smtClean="0"/>
              <a:t>（元）</a:t>
            </a:r>
            <a:endParaRPr lang="zh-CN" altLang="en-US" dirty="0" smtClean="0"/>
          </a:p>
          <a:p>
            <a:r>
              <a:rPr lang="zh-CN" altLang="en-US" dirty="0" smtClean="0"/>
              <a:t>零件外购的总成本＝</a:t>
            </a:r>
            <a:r>
              <a:rPr lang="en-US" dirty="0" smtClean="0"/>
              <a:t>3600×4</a:t>
            </a:r>
            <a:r>
              <a:rPr lang="zh-CN" altLang="en-US" dirty="0" smtClean="0"/>
              <a:t>＋</a:t>
            </a:r>
            <a:r>
              <a:rPr lang="en-US" dirty="0" smtClean="0"/>
              <a:t>240</a:t>
            </a:r>
            <a:r>
              <a:rPr lang="zh-CN" altLang="en-US" dirty="0" smtClean="0"/>
              <a:t>＝</a:t>
            </a:r>
            <a:r>
              <a:rPr lang="en-US" dirty="0" smtClean="0"/>
              <a:t>14640</a:t>
            </a:r>
            <a:r>
              <a:rPr lang="zh-CN" altLang="en-US" dirty="0" smtClean="0"/>
              <a:t>（元）</a:t>
            </a:r>
            <a:endParaRPr lang="zh-CN" altLang="en-US" dirty="0" smtClean="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a:t>
            </a:r>
            <a:r>
              <a:rPr lang="en-US" dirty="0" smtClean="0"/>
              <a:t>2</a:t>
            </a:r>
            <a:r>
              <a:rPr lang="zh-CN" altLang="en-US" dirty="0" smtClean="0"/>
              <a:t>）自制零件：</a:t>
            </a:r>
            <a:endParaRPr lang="zh-CN" altLang="en-US" dirty="0" smtClean="0"/>
          </a:p>
          <a:p>
            <a:r>
              <a:rPr lang="zh-CN" altLang="en-US" dirty="0" smtClean="0"/>
              <a:t>与生产批量相关的总成本</a:t>
            </a:r>
            <a:endParaRPr lang="zh-CN" altLang="en-US" dirty="0" smtClean="0"/>
          </a:p>
          <a:p>
            <a:r>
              <a:rPr lang="zh-CN" altLang="en-US" dirty="0" smtClean="0"/>
              <a:t>＝</a:t>
            </a:r>
            <a:r>
              <a:rPr lang="en-US" dirty="0" smtClean="0"/>
              <a:t>[2×600×3600×3×0.2×</a:t>
            </a:r>
            <a:r>
              <a:rPr lang="zh-CN" altLang="en-US" dirty="0" smtClean="0"/>
              <a:t>（</a:t>
            </a:r>
            <a:r>
              <a:rPr lang="en-US" dirty="0" smtClean="0"/>
              <a:t>1</a:t>
            </a:r>
            <a:r>
              <a:rPr lang="zh-CN" altLang="en-US" dirty="0" smtClean="0"/>
              <a:t>－</a:t>
            </a:r>
            <a:r>
              <a:rPr lang="en-US" dirty="0" smtClean="0"/>
              <a:t>10/50</a:t>
            </a:r>
            <a:r>
              <a:rPr lang="zh-CN" altLang="en-US" dirty="0" smtClean="0"/>
              <a:t>）</a:t>
            </a:r>
            <a:r>
              <a:rPr lang="en-US" dirty="0" smtClean="0"/>
              <a:t>]</a:t>
            </a:r>
            <a:r>
              <a:rPr lang="en-US" baseline="30000" dirty="0" smtClean="0"/>
              <a:t>1/2</a:t>
            </a:r>
            <a:endParaRPr lang="zh-CN" altLang="en-US" dirty="0" smtClean="0"/>
          </a:p>
          <a:p>
            <a:r>
              <a:rPr lang="zh-CN" altLang="en-US" dirty="0" smtClean="0"/>
              <a:t>＝</a:t>
            </a:r>
            <a:r>
              <a:rPr lang="en-US" dirty="0" smtClean="0"/>
              <a:t>1440</a:t>
            </a:r>
            <a:r>
              <a:rPr lang="zh-CN" altLang="en-US" dirty="0" smtClean="0"/>
              <a:t>（元）</a:t>
            </a:r>
            <a:endParaRPr lang="zh-CN" altLang="en-US" dirty="0" smtClean="0"/>
          </a:p>
          <a:p>
            <a:r>
              <a:rPr lang="zh-CN" altLang="en-US" dirty="0" smtClean="0"/>
              <a:t>零件自制的总成本＝</a:t>
            </a:r>
            <a:r>
              <a:rPr lang="en-US" dirty="0" smtClean="0"/>
              <a:t>3600×3</a:t>
            </a:r>
            <a:r>
              <a:rPr lang="zh-CN" altLang="en-US" dirty="0" smtClean="0"/>
              <a:t>＋</a:t>
            </a:r>
            <a:r>
              <a:rPr lang="en-US" dirty="0" smtClean="0"/>
              <a:t>1440</a:t>
            </a:r>
            <a:r>
              <a:rPr lang="zh-CN" altLang="en-US" dirty="0" smtClean="0"/>
              <a:t>＝</a:t>
            </a:r>
            <a:r>
              <a:rPr lang="en-US" dirty="0" smtClean="0"/>
              <a:t>12240</a:t>
            </a:r>
            <a:r>
              <a:rPr lang="zh-CN" altLang="en-US" dirty="0" smtClean="0"/>
              <a:t>（元）</a:t>
            </a:r>
            <a:endParaRPr lang="zh-CN" altLang="en-US" dirty="0" smtClean="0"/>
          </a:p>
          <a:p>
            <a:r>
              <a:rPr lang="zh-CN" altLang="en-US" dirty="0" smtClean="0"/>
              <a:t>由于自制的总成本低于外购的总成本，所以，应该选择自制。</a:t>
            </a:r>
            <a:endParaRPr lang="zh-CN" altLang="en-US" dirty="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3756024" y="1365234"/>
            <a:ext cx="3387744" cy="1015663"/>
          </a:xfrm>
          <a:prstGeom prst="rect">
            <a:avLst/>
          </a:prstGeom>
          <a:noFill/>
          <a:ln w="25400" algn="ctr">
            <a:noFill/>
            <a:miter lim="800000"/>
          </a:ln>
        </p:spPr>
        <p:txBody>
          <a:bodyPr wrap="square">
            <a:spAutoFit/>
          </a:bodyPr>
          <a:lstStyle/>
          <a:p>
            <a:pPr>
              <a:spcBef>
                <a:spcPct val="50000"/>
              </a:spcBef>
            </a:pPr>
            <a:r>
              <a:rPr lang="zh-CN" altLang="en-US" sz="6000" dirty="0">
                <a:solidFill>
                  <a:schemeClr val="tx1"/>
                </a:solidFill>
                <a:latin typeface="华文行楷" panose="02010800040101010101" pitchFamily="2" charset="-122"/>
                <a:ea typeface="华文行楷" panose="02010800040101010101" pitchFamily="2" charset="-122"/>
              </a:rPr>
              <a:t>谢谢大家！</a:t>
            </a:r>
            <a:endParaRPr lang="zh-CN" altLang="en-US" sz="6000" dirty="0">
              <a:solidFill>
                <a:schemeClr val="tx1"/>
              </a:solidFill>
              <a:latin typeface="华文行楷" panose="02010800040101010101" pitchFamily="2" charset="-122"/>
              <a:ea typeface="华文行楷" panose="02010800040101010101" pitchFamily="2" charset="-122"/>
            </a:endParaRPr>
          </a:p>
        </p:txBody>
      </p:sp>
      <p:pic>
        <p:nvPicPr>
          <p:cNvPr id="9" name="Picture 11" descr="png-0235"/>
          <p:cNvPicPr>
            <a:picLocks noChangeAspect="1" noChangeArrowheads="1"/>
          </p:cNvPicPr>
          <p:nvPr/>
        </p:nvPicPr>
        <p:blipFill>
          <a:blip r:embed="rId1" cstate="print"/>
          <a:srcRect/>
          <a:stretch>
            <a:fillRect/>
          </a:stretch>
        </p:blipFill>
        <p:spPr bwMode="auto">
          <a:xfrm>
            <a:off x="2946399" y="2436804"/>
            <a:ext cx="1219200" cy="1219200"/>
          </a:xfrm>
          <a:prstGeom prst="rect">
            <a:avLst/>
          </a:prstGeom>
          <a:noFill/>
          <a:ln w="9525">
            <a:noFill/>
            <a:miter lim="800000"/>
            <a:headEnd/>
            <a:tailEnd/>
          </a:ln>
        </p:spPr>
      </p:pic>
      <p:grpSp>
        <p:nvGrpSpPr>
          <p:cNvPr id="10" name="Group 10"/>
          <p:cNvGrpSpPr/>
          <p:nvPr/>
        </p:nvGrpSpPr>
        <p:grpSpPr bwMode="auto">
          <a:xfrm>
            <a:off x="1789112" y="1357304"/>
            <a:ext cx="1951037" cy="1944687"/>
            <a:chOff x="612" y="1076"/>
            <a:chExt cx="1229" cy="1225"/>
          </a:xfrm>
        </p:grpSpPr>
        <p:pic>
          <p:nvPicPr>
            <p:cNvPr id="11" name="Picture 8" descr="png-0646"/>
            <p:cNvPicPr>
              <a:picLocks noChangeAspect="1" noChangeArrowheads="1"/>
            </p:cNvPicPr>
            <p:nvPr/>
          </p:nvPicPr>
          <p:blipFill>
            <a:blip r:embed="rId2" cstate="print"/>
            <a:srcRect/>
            <a:stretch>
              <a:fillRect/>
            </a:stretch>
          </p:blipFill>
          <p:spPr bwMode="auto">
            <a:xfrm>
              <a:off x="612" y="1076"/>
              <a:ext cx="1225" cy="1225"/>
            </a:xfrm>
            <a:prstGeom prst="rect">
              <a:avLst/>
            </a:prstGeom>
            <a:noFill/>
            <a:ln w="9525">
              <a:noFill/>
              <a:miter lim="800000"/>
              <a:headEnd/>
              <a:tailEnd/>
            </a:ln>
          </p:spPr>
        </p:pic>
        <p:sp>
          <p:nvSpPr>
            <p:cNvPr id="12" name="Text Box 9"/>
            <p:cNvSpPr txBox="1">
              <a:spLocks noChangeArrowheads="1"/>
            </p:cNvSpPr>
            <p:nvPr/>
          </p:nvSpPr>
          <p:spPr bwMode="auto">
            <a:xfrm rot="1238740">
              <a:off x="888" y="1538"/>
              <a:ext cx="953" cy="233"/>
            </a:xfrm>
            <a:prstGeom prst="rect">
              <a:avLst/>
            </a:prstGeom>
            <a:noFill/>
            <a:ln w="25400" algn="ctr">
              <a:noFill/>
              <a:miter lim="800000"/>
            </a:ln>
          </p:spPr>
          <p:txBody>
            <a:bodyPr>
              <a:spAutoFit/>
            </a:bodyPr>
            <a:lstStyle/>
            <a:p>
              <a:pPr>
                <a:spcBef>
                  <a:spcPct val="50000"/>
                </a:spcBef>
              </a:pPr>
              <a:r>
                <a:rPr lang="en-US" altLang="zh-CN">
                  <a:solidFill>
                    <a:schemeClr val="tx1"/>
                  </a:solidFill>
                  <a:latin typeface="Benguiat Bk BT"/>
                  <a:ea typeface="Kozuka Gothic Pro B" pitchFamily="34" charset="-128"/>
                </a:rPr>
                <a:t>The end!</a:t>
              </a:r>
              <a:endParaRPr lang="en-US" altLang="zh-CN">
                <a:solidFill>
                  <a:schemeClr val="tx1"/>
                </a:solidFill>
                <a:latin typeface="Benguiat Bk BT"/>
                <a:ea typeface="Kozuka Gothic Pro B" pitchFamily="34" charset="-128"/>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5.</a:t>
            </a:r>
            <a:r>
              <a:rPr lang="zh-CN" altLang="en-US" dirty="0" smtClean="0"/>
              <a:t>某公司所得税税率为</a:t>
            </a:r>
            <a:r>
              <a:rPr lang="en-US" dirty="0" smtClean="0"/>
              <a:t>25%</a:t>
            </a:r>
            <a:r>
              <a:rPr lang="zh-CN" altLang="en-US" dirty="0" smtClean="0"/>
              <a:t>，目前需要筹集资金</a:t>
            </a:r>
            <a:r>
              <a:rPr lang="en-US" dirty="0" smtClean="0"/>
              <a:t>8000</a:t>
            </a:r>
            <a:r>
              <a:rPr lang="zh-CN" altLang="en-US" dirty="0" smtClean="0"/>
              <a:t>万元，财务部制定了两个筹资方案供董事会选择：方案一，发行可转换公司债券</a:t>
            </a:r>
            <a:r>
              <a:rPr lang="en-US" dirty="0" smtClean="0"/>
              <a:t>8000</a:t>
            </a:r>
            <a:r>
              <a:rPr lang="zh-CN" altLang="en-US" dirty="0" smtClean="0"/>
              <a:t>万元，每张面值</a:t>
            </a:r>
            <a:r>
              <a:rPr lang="en-US" dirty="0" smtClean="0"/>
              <a:t>1000</a:t>
            </a:r>
            <a:r>
              <a:rPr lang="zh-CN" altLang="en-US" dirty="0" smtClean="0"/>
              <a:t>元，规定的转换价格为每股</a:t>
            </a:r>
            <a:r>
              <a:rPr lang="en-US" dirty="0" smtClean="0"/>
              <a:t>20</a:t>
            </a:r>
            <a:r>
              <a:rPr lang="zh-CN" altLang="en-US" dirty="0" smtClean="0"/>
              <a:t>元，债券期限为</a:t>
            </a:r>
            <a:r>
              <a:rPr lang="en-US" dirty="0" smtClean="0"/>
              <a:t>5</a:t>
            </a:r>
            <a:r>
              <a:rPr lang="zh-CN" altLang="en-US" dirty="0" smtClean="0"/>
              <a:t>年，年利率为</a:t>
            </a:r>
            <a:r>
              <a:rPr lang="en-US" dirty="0" smtClean="0"/>
              <a:t>2%</a:t>
            </a:r>
            <a:r>
              <a:rPr lang="zh-CN" altLang="en-US" dirty="0" smtClean="0"/>
              <a:t>。方案二，平价发行一般公司债券</a:t>
            </a:r>
            <a:r>
              <a:rPr lang="en-US" dirty="0" smtClean="0"/>
              <a:t>8000</a:t>
            </a:r>
            <a:r>
              <a:rPr lang="zh-CN" altLang="en-US" dirty="0" smtClean="0"/>
              <a:t>万元，每张面值</a:t>
            </a:r>
            <a:r>
              <a:rPr lang="en-US" dirty="0" smtClean="0"/>
              <a:t>100</a:t>
            </a:r>
            <a:r>
              <a:rPr lang="zh-CN" altLang="en-US" dirty="0" smtClean="0"/>
              <a:t>元，债券期限为</a:t>
            </a:r>
            <a:r>
              <a:rPr lang="en-US" dirty="0" smtClean="0"/>
              <a:t>5</a:t>
            </a:r>
            <a:r>
              <a:rPr lang="zh-CN" altLang="en-US" dirty="0" smtClean="0"/>
              <a:t>年，年利率为</a:t>
            </a:r>
            <a:r>
              <a:rPr lang="en-US" dirty="0" smtClean="0"/>
              <a:t>7%</a:t>
            </a:r>
            <a:r>
              <a:rPr lang="zh-CN" altLang="en-US" dirty="0" smtClean="0"/>
              <a:t>。发行可转换公司债券每年可节约的利息是（　）万元。 </a:t>
            </a:r>
            <a:endParaRPr lang="zh-CN" altLang="en-US" dirty="0" smtClean="0"/>
          </a:p>
          <a:p>
            <a:r>
              <a:rPr lang="en-US" dirty="0" smtClean="0"/>
              <a:t>A.560 </a:t>
            </a:r>
            <a:endParaRPr lang="zh-CN" altLang="en-US" dirty="0" smtClean="0"/>
          </a:p>
          <a:p>
            <a:r>
              <a:rPr lang="en-US" dirty="0" smtClean="0"/>
              <a:t>B.400 </a:t>
            </a:r>
            <a:endParaRPr lang="zh-CN" altLang="en-US" dirty="0" smtClean="0"/>
          </a:p>
          <a:p>
            <a:r>
              <a:rPr lang="en-US" dirty="0" smtClean="0"/>
              <a:t>C.160 </a:t>
            </a:r>
            <a:endParaRPr lang="zh-CN" altLang="en-US" dirty="0" smtClean="0"/>
          </a:p>
          <a:p>
            <a:r>
              <a:rPr lang="en-US" dirty="0" smtClean="0"/>
              <a:t>D.300</a:t>
            </a:r>
            <a:endParaRPr lang="zh-CN" alt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B</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endParaRPr lang="en-US" altLang="zh-CN" dirty="0" smtClean="0">
              <a:solidFill>
                <a:srgbClr val="FF0000"/>
              </a:solidFill>
            </a:endParaRPr>
          </a:p>
          <a:p>
            <a:r>
              <a:rPr lang="zh-CN" altLang="en-US" dirty="0" smtClean="0"/>
              <a:t>发行可转换公司债券节约的利息</a:t>
            </a:r>
            <a:endParaRPr lang="en-US" altLang="zh-CN" dirty="0" smtClean="0"/>
          </a:p>
          <a:p>
            <a:r>
              <a:rPr lang="zh-CN" altLang="en-US" dirty="0" smtClean="0"/>
              <a:t>＝</a:t>
            </a:r>
            <a:r>
              <a:rPr lang="en-US" dirty="0" smtClean="0"/>
              <a:t>8000×</a:t>
            </a:r>
            <a:r>
              <a:rPr lang="zh-CN" altLang="en-US" dirty="0" smtClean="0"/>
              <a:t>（</a:t>
            </a:r>
            <a:r>
              <a:rPr lang="en-US" dirty="0" smtClean="0"/>
              <a:t>7%</a:t>
            </a:r>
            <a:r>
              <a:rPr lang="zh-CN" altLang="en-US" dirty="0" smtClean="0"/>
              <a:t>－</a:t>
            </a:r>
            <a:r>
              <a:rPr lang="en-US" dirty="0" smtClean="0"/>
              <a:t>2%</a:t>
            </a:r>
            <a:r>
              <a:rPr lang="zh-CN" altLang="en-US" dirty="0" smtClean="0"/>
              <a:t>）</a:t>
            </a:r>
            <a:endParaRPr lang="en-US" altLang="zh-CN" dirty="0" smtClean="0"/>
          </a:p>
          <a:p>
            <a:r>
              <a:rPr lang="zh-CN" altLang="en-US" dirty="0" smtClean="0"/>
              <a:t>＝</a:t>
            </a:r>
            <a:r>
              <a:rPr lang="en-US" dirty="0" smtClean="0"/>
              <a:t>400</a:t>
            </a:r>
            <a:r>
              <a:rPr lang="zh-CN" altLang="en-US" dirty="0" smtClean="0"/>
              <a:t>（万元）</a:t>
            </a:r>
            <a:endParaRPr lang="zh-CN" alt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6.</a:t>
            </a:r>
            <a:r>
              <a:rPr lang="zh-CN" altLang="en-US" dirty="0" smtClean="0"/>
              <a:t>变动资金是指随产销量的变动而同比例变动的那部分资金，下列各项不属于变动资金的是（　）。 </a:t>
            </a:r>
            <a:endParaRPr lang="zh-CN" altLang="en-US" dirty="0" smtClean="0"/>
          </a:p>
          <a:p>
            <a:r>
              <a:rPr lang="en-US" dirty="0" smtClean="0"/>
              <a:t>A.</a:t>
            </a:r>
            <a:r>
              <a:rPr lang="zh-CN" altLang="en-US" dirty="0" smtClean="0"/>
              <a:t>直接构成产品实体的原材料 </a:t>
            </a:r>
            <a:endParaRPr lang="zh-CN" altLang="en-US" dirty="0" smtClean="0"/>
          </a:p>
          <a:p>
            <a:r>
              <a:rPr lang="en-US" dirty="0" smtClean="0"/>
              <a:t>B.</a:t>
            </a:r>
            <a:r>
              <a:rPr lang="zh-CN" altLang="en-US" dirty="0" smtClean="0"/>
              <a:t>保险储备以外的存货 </a:t>
            </a:r>
            <a:endParaRPr lang="zh-CN" altLang="en-US" dirty="0" smtClean="0"/>
          </a:p>
          <a:p>
            <a:r>
              <a:rPr lang="en-US" dirty="0" smtClean="0"/>
              <a:t>C.</a:t>
            </a:r>
            <a:r>
              <a:rPr lang="zh-CN" altLang="en-US" dirty="0" smtClean="0"/>
              <a:t>原材料的保险储备 </a:t>
            </a:r>
            <a:endParaRPr lang="zh-CN" altLang="en-US" dirty="0" smtClean="0"/>
          </a:p>
          <a:p>
            <a:r>
              <a:rPr lang="en-US" dirty="0" smtClean="0"/>
              <a:t>D.</a:t>
            </a:r>
            <a:r>
              <a:rPr lang="zh-CN" altLang="en-US" dirty="0" smtClean="0"/>
              <a:t>外购件占用资金</a:t>
            </a:r>
            <a:endParaRPr lang="zh-CN" alt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C</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变动资金一般包括直接构成产品实体的原材料，外购件等占用的资金。另外，在最低储备以外的现金、存货、应收账款等也具有变动资金的性质。原材料的保险储备是在一定条件下以确定的数量存在的，所以属于不变资金的范围。</a:t>
            </a:r>
            <a:endParaRPr lang="zh-CN" alt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7.</a:t>
            </a:r>
            <a:r>
              <a:rPr lang="zh-CN" altLang="en-US" dirty="0" smtClean="0"/>
              <a:t>某公司发行普通股股票</a:t>
            </a:r>
            <a:r>
              <a:rPr lang="en-US" dirty="0" smtClean="0"/>
              <a:t>3000</a:t>
            </a:r>
            <a:r>
              <a:rPr lang="zh-CN" altLang="en-US" dirty="0" smtClean="0"/>
              <a:t>万元，筹资费率</a:t>
            </a:r>
            <a:r>
              <a:rPr lang="en-US" dirty="0" smtClean="0"/>
              <a:t>5%</a:t>
            </a:r>
            <a:r>
              <a:rPr lang="zh-CN" altLang="en-US" dirty="0" smtClean="0"/>
              <a:t>，上年股利率为</a:t>
            </a:r>
            <a:r>
              <a:rPr lang="en-US" dirty="0" smtClean="0"/>
              <a:t>14%</a:t>
            </a:r>
            <a:r>
              <a:rPr lang="zh-CN" altLang="en-US" dirty="0" smtClean="0"/>
              <a:t>，预计股利每年增长</a:t>
            </a:r>
            <a:r>
              <a:rPr lang="en-US" dirty="0" smtClean="0"/>
              <a:t>5%</a:t>
            </a:r>
            <a:r>
              <a:rPr lang="zh-CN" altLang="en-US" dirty="0" smtClean="0"/>
              <a:t>，所得税税率</a:t>
            </a:r>
            <a:r>
              <a:rPr lang="en-US" dirty="0" smtClean="0"/>
              <a:t>25%</a:t>
            </a:r>
            <a:r>
              <a:rPr lang="zh-CN" altLang="en-US" dirty="0" smtClean="0"/>
              <a:t>，该公司年末留存</a:t>
            </a:r>
            <a:r>
              <a:rPr lang="en-US" dirty="0" smtClean="0"/>
              <a:t>400</a:t>
            </a:r>
            <a:r>
              <a:rPr lang="zh-CN" altLang="en-US" dirty="0" smtClean="0"/>
              <a:t>万元未分配利润用作发展之需，则该笔留存收益的成本为（　）。 </a:t>
            </a:r>
            <a:endParaRPr lang="zh-CN" altLang="en-US" dirty="0" smtClean="0"/>
          </a:p>
          <a:p>
            <a:r>
              <a:rPr lang="en-US" dirty="0" smtClean="0"/>
              <a:t>A.14.74% </a:t>
            </a:r>
            <a:endParaRPr lang="zh-CN" altLang="en-US" dirty="0" smtClean="0"/>
          </a:p>
          <a:p>
            <a:r>
              <a:rPr lang="en-US" dirty="0" smtClean="0"/>
              <a:t>B.19.7% </a:t>
            </a:r>
            <a:endParaRPr lang="zh-CN" altLang="en-US" dirty="0" smtClean="0"/>
          </a:p>
          <a:p>
            <a:r>
              <a:rPr lang="en-US" dirty="0" smtClean="0"/>
              <a:t>C.19% </a:t>
            </a:r>
            <a:endParaRPr lang="zh-CN" altLang="en-US" dirty="0" smtClean="0"/>
          </a:p>
          <a:p>
            <a:r>
              <a:rPr lang="en-US" dirty="0" smtClean="0"/>
              <a:t>D.20.47%</a:t>
            </a:r>
            <a:endParaRPr lang="zh-CN" alt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B</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留存收益成本率</a:t>
            </a:r>
            <a:endParaRPr lang="zh-CN" altLang="en-US" dirty="0" smtClean="0"/>
          </a:p>
          <a:p>
            <a:r>
              <a:rPr lang="zh-CN" altLang="en-US" dirty="0" smtClean="0"/>
              <a:t>＝（预计第一期股利</a:t>
            </a:r>
            <a:r>
              <a:rPr lang="en-US" dirty="0" smtClean="0"/>
              <a:t>/</a:t>
            </a:r>
            <a:r>
              <a:rPr lang="zh-CN" altLang="en-US" dirty="0" smtClean="0"/>
              <a:t>股票发行总额）＋股利增长率</a:t>
            </a:r>
            <a:endParaRPr lang="zh-CN" altLang="en-US" dirty="0" smtClean="0"/>
          </a:p>
          <a:p>
            <a:r>
              <a:rPr lang="zh-CN" altLang="en-US" dirty="0" smtClean="0"/>
              <a:t>＝［</a:t>
            </a:r>
            <a:r>
              <a:rPr lang="en-US" dirty="0" smtClean="0"/>
              <a:t>3000×14%×</a:t>
            </a:r>
            <a:r>
              <a:rPr lang="zh-CN" altLang="en-US" dirty="0" smtClean="0"/>
              <a:t>（</a:t>
            </a:r>
            <a:r>
              <a:rPr lang="en-US" dirty="0" smtClean="0"/>
              <a:t>1</a:t>
            </a:r>
            <a:r>
              <a:rPr lang="zh-CN" altLang="en-US" dirty="0" smtClean="0"/>
              <a:t>＋</a:t>
            </a:r>
            <a:r>
              <a:rPr lang="en-US" dirty="0" smtClean="0"/>
              <a:t>5%</a:t>
            </a:r>
            <a:r>
              <a:rPr lang="zh-CN" altLang="en-US" dirty="0" smtClean="0"/>
              <a:t>）</a:t>
            </a:r>
            <a:r>
              <a:rPr lang="en-US" dirty="0" smtClean="0"/>
              <a:t>/3000</a:t>
            </a:r>
            <a:r>
              <a:rPr lang="zh-CN" altLang="en-US" dirty="0" smtClean="0"/>
              <a:t>］＋</a:t>
            </a:r>
            <a:r>
              <a:rPr lang="en-US" dirty="0" smtClean="0"/>
              <a:t>5%</a:t>
            </a:r>
            <a:endParaRPr lang="zh-CN" altLang="en-US" dirty="0" smtClean="0"/>
          </a:p>
          <a:p>
            <a:r>
              <a:rPr lang="zh-CN" altLang="en-US" dirty="0" smtClean="0"/>
              <a:t>＝［</a:t>
            </a:r>
            <a:r>
              <a:rPr lang="en-US" dirty="0" smtClean="0"/>
              <a:t>14%×</a:t>
            </a:r>
            <a:r>
              <a:rPr lang="zh-CN" altLang="en-US" dirty="0" smtClean="0"/>
              <a:t>（</a:t>
            </a:r>
            <a:r>
              <a:rPr lang="en-US" dirty="0" smtClean="0"/>
              <a:t>1</a:t>
            </a:r>
            <a:r>
              <a:rPr lang="zh-CN" altLang="en-US" dirty="0" smtClean="0"/>
              <a:t>＋</a:t>
            </a:r>
            <a:r>
              <a:rPr lang="en-US" dirty="0" smtClean="0"/>
              <a:t>5%</a:t>
            </a:r>
            <a:r>
              <a:rPr lang="zh-CN" altLang="en-US" dirty="0" smtClean="0"/>
              <a:t>）］＋</a:t>
            </a:r>
            <a:r>
              <a:rPr lang="en-US" dirty="0" smtClean="0"/>
              <a:t>5%</a:t>
            </a:r>
            <a:endParaRPr lang="zh-CN" altLang="en-US" dirty="0" smtClean="0"/>
          </a:p>
          <a:p>
            <a:r>
              <a:rPr lang="zh-CN" altLang="en-US" dirty="0" smtClean="0"/>
              <a:t>＝</a:t>
            </a:r>
            <a:r>
              <a:rPr lang="en-US" dirty="0" smtClean="0"/>
              <a:t>19.7%</a:t>
            </a:r>
            <a:endParaRPr lang="zh-CN" alt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8.</a:t>
            </a:r>
            <a:r>
              <a:rPr lang="zh-CN" altLang="en-US" dirty="0" smtClean="0"/>
              <a:t>下列各项中，通常不会导致企业资本成本增加的是（　）。 </a:t>
            </a:r>
            <a:endParaRPr lang="zh-CN" altLang="en-US" dirty="0" smtClean="0"/>
          </a:p>
          <a:p>
            <a:r>
              <a:rPr lang="en-US" dirty="0" smtClean="0"/>
              <a:t>A.</a:t>
            </a:r>
            <a:r>
              <a:rPr lang="zh-CN" altLang="en-US" dirty="0" smtClean="0"/>
              <a:t>通货膨胀加剧 </a:t>
            </a:r>
            <a:endParaRPr lang="zh-CN" altLang="en-US" dirty="0" smtClean="0"/>
          </a:p>
          <a:p>
            <a:r>
              <a:rPr lang="en-US" dirty="0" smtClean="0"/>
              <a:t>B.</a:t>
            </a:r>
            <a:r>
              <a:rPr lang="zh-CN" altLang="en-US" dirty="0" smtClean="0"/>
              <a:t>投资风险上升 </a:t>
            </a:r>
            <a:endParaRPr lang="zh-CN" altLang="en-US" dirty="0" smtClean="0"/>
          </a:p>
          <a:p>
            <a:r>
              <a:rPr lang="en-US" dirty="0" smtClean="0"/>
              <a:t>C.</a:t>
            </a:r>
            <a:r>
              <a:rPr lang="zh-CN" altLang="en-US" dirty="0" smtClean="0"/>
              <a:t>经济持续过热 </a:t>
            </a:r>
            <a:endParaRPr lang="zh-CN" altLang="en-US" dirty="0" smtClean="0"/>
          </a:p>
          <a:p>
            <a:r>
              <a:rPr lang="en-US" dirty="0" smtClean="0"/>
              <a:t>D.</a:t>
            </a:r>
            <a:r>
              <a:rPr lang="zh-CN" altLang="en-US" dirty="0" smtClean="0"/>
              <a:t>证券市场流动性增强</a:t>
            </a:r>
            <a:endParaRPr lang="zh-CN" alt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D</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如果经济过热，通货膨胀持续居高不下，投资者投资风险大，预期报酬率高，筹资的资本成本就高。因此，选项</a:t>
            </a:r>
            <a:r>
              <a:rPr lang="en-US" dirty="0" smtClean="0"/>
              <a:t>A</a:t>
            </a:r>
            <a:r>
              <a:rPr lang="zh-CN" altLang="en-US" dirty="0" smtClean="0"/>
              <a:t>、</a:t>
            </a:r>
            <a:r>
              <a:rPr lang="en-US" dirty="0" smtClean="0"/>
              <a:t>B</a:t>
            </a:r>
            <a:r>
              <a:rPr lang="zh-CN" altLang="en-US" dirty="0" smtClean="0"/>
              <a:t>、</a:t>
            </a:r>
            <a:r>
              <a:rPr lang="en-US" dirty="0" smtClean="0"/>
              <a:t>C</a:t>
            </a:r>
            <a:r>
              <a:rPr lang="zh-CN" altLang="en-US" dirty="0" smtClean="0"/>
              <a:t>均会导致企业资本成本增加。通常情况下，证券市场流动性增强，投资者的投资风险会变小，要求的预期报酬率会降低，企业通过资本市场融通的资本其成本水平会降低，所以，选项</a:t>
            </a:r>
            <a:r>
              <a:rPr lang="en-US" dirty="0" smtClean="0"/>
              <a:t>D</a:t>
            </a:r>
            <a:r>
              <a:rPr lang="zh-CN" altLang="en-US" dirty="0" smtClean="0"/>
              <a:t>是答案。</a:t>
            </a:r>
            <a:endParaRPr lang="zh-CN" alt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9.</a:t>
            </a:r>
            <a:r>
              <a:rPr lang="zh-CN" altLang="en-US" dirty="0" smtClean="0"/>
              <a:t>下列有关固定资产变现净损益对现金净流量的影响的表述中，不正确的是（　）。 </a:t>
            </a:r>
            <a:endParaRPr lang="zh-CN" altLang="en-US" dirty="0" smtClean="0"/>
          </a:p>
          <a:p>
            <a:r>
              <a:rPr lang="en-US" dirty="0" smtClean="0"/>
              <a:t>A.</a:t>
            </a:r>
            <a:r>
              <a:rPr lang="zh-CN" altLang="en-US" dirty="0" smtClean="0"/>
              <a:t>固定资产变现净损益对现金净流量的影响＝（账面价值－变价净收入）</a:t>
            </a:r>
            <a:r>
              <a:rPr lang="en-US" dirty="0" smtClean="0"/>
              <a:t>×</a:t>
            </a:r>
            <a:r>
              <a:rPr lang="zh-CN" altLang="en-US" dirty="0" smtClean="0"/>
              <a:t>所得税税率 </a:t>
            </a:r>
            <a:endParaRPr lang="zh-CN" altLang="en-US" dirty="0" smtClean="0"/>
          </a:p>
          <a:p>
            <a:r>
              <a:rPr lang="en-US" dirty="0" smtClean="0"/>
              <a:t>B.</a:t>
            </a:r>
            <a:r>
              <a:rPr lang="zh-CN" altLang="en-US" dirty="0" smtClean="0"/>
              <a:t>如果（账面价值－变价净收入）大于</a:t>
            </a:r>
            <a:r>
              <a:rPr lang="en-US" dirty="0" smtClean="0"/>
              <a:t>0</a:t>
            </a:r>
            <a:r>
              <a:rPr lang="zh-CN" altLang="en-US" dirty="0" smtClean="0"/>
              <a:t>，则意味着增加现金净流量 </a:t>
            </a:r>
            <a:endParaRPr lang="zh-CN" altLang="en-US" dirty="0" smtClean="0"/>
          </a:p>
          <a:p>
            <a:r>
              <a:rPr lang="en-US" dirty="0" smtClean="0"/>
              <a:t>C.</a:t>
            </a:r>
            <a:r>
              <a:rPr lang="zh-CN" altLang="en-US" dirty="0" smtClean="0"/>
              <a:t>变现时固定资产账面价值指的是固定资产账面原值与变现时按照会计准则规定计提的累计折旧的差额 </a:t>
            </a:r>
            <a:endParaRPr lang="zh-CN" altLang="en-US" dirty="0" smtClean="0"/>
          </a:p>
          <a:p>
            <a:r>
              <a:rPr lang="en-US" dirty="0" smtClean="0"/>
              <a:t>D.</a:t>
            </a:r>
            <a:r>
              <a:rPr lang="zh-CN" altLang="en-US" dirty="0" smtClean="0"/>
              <a:t>如果变现时，按照税法的规定，折旧没有全部计提，则变现时固定资产账面价值等于税法规定的净残值与剩余的未计提折旧之和</a:t>
            </a:r>
            <a:endParaRPr lang="zh-CN" alt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solidFill>
                  <a:srgbClr val="FF0000"/>
                </a:solidFill>
              </a:rPr>
              <a:t>一、单项选择题</a:t>
            </a:r>
            <a:r>
              <a:rPr lang="zh-CN" altLang="en-US" dirty="0" smtClean="0"/>
              <a:t>（本题型共</a:t>
            </a:r>
            <a:r>
              <a:rPr lang="en-US" dirty="0" smtClean="0"/>
              <a:t>25</a:t>
            </a:r>
            <a:r>
              <a:rPr lang="zh-CN" altLang="en-US" dirty="0" smtClean="0"/>
              <a:t>小题，每小题</a:t>
            </a:r>
            <a:r>
              <a:rPr lang="en-US" dirty="0" smtClean="0"/>
              <a:t>1</a:t>
            </a:r>
            <a:r>
              <a:rPr lang="zh-CN" altLang="en-US" dirty="0" smtClean="0"/>
              <a:t>分，共</a:t>
            </a:r>
            <a:r>
              <a:rPr lang="en-US" dirty="0" smtClean="0"/>
              <a:t>25</a:t>
            </a:r>
            <a:r>
              <a:rPr lang="zh-CN" altLang="en-US" dirty="0" smtClean="0"/>
              <a:t>分。每小题只有一个正确答案，请从每小题的备选答案中选出一个你认为最正确的答案，用鼠标点击相应的选项。）</a:t>
            </a:r>
            <a:endParaRPr lang="zh-CN" alt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C</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由于涉及所得税，所以，必须按照税法的规定计算年折旧额，变现时固定资产账面价值指的是固定资产账面原值与变现时按照税法规定计提的累计折旧的差额。</a:t>
            </a:r>
            <a:endParaRPr lang="zh-CN" alt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10.</a:t>
            </a:r>
            <a:r>
              <a:rPr lang="zh-CN" altLang="en-US" dirty="0" smtClean="0"/>
              <a:t>现有一份刚发行的面值为</a:t>
            </a:r>
            <a:r>
              <a:rPr lang="en-US" dirty="0" smtClean="0"/>
              <a:t>1000</a:t>
            </a:r>
            <a:r>
              <a:rPr lang="zh-CN" altLang="en-US" dirty="0" smtClean="0"/>
              <a:t>元，每年付息一次，到期归还本金，票面利率为</a:t>
            </a:r>
            <a:r>
              <a:rPr lang="en-US" dirty="0" smtClean="0"/>
              <a:t>14%</a:t>
            </a:r>
            <a:r>
              <a:rPr lang="zh-CN" altLang="en-US" dirty="0" smtClean="0"/>
              <a:t>，</a:t>
            </a:r>
            <a:r>
              <a:rPr lang="en-US" dirty="0" smtClean="0"/>
              <a:t>5</a:t>
            </a:r>
            <a:r>
              <a:rPr lang="zh-CN" altLang="en-US" dirty="0" smtClean="0"/>
              <a:t>年期的债券，若某投资者现在以</a:t>
            </a:r>
            <a:r>
              <a:rPr lang="en-US" dirty="0" smtClean="0"/>
              <a:t>1000</a:t>
            </a:r>
            <a:r>
              <a:rPr lang="zh-CN" altLang="en-US" dirty="0" smtClean="0"/>
              <a:t>元的价格购买该债券并持有至到期，则该债券的内部收益率应（　）。 </a:t>
            </a:r>
            <a:endParaRPr lang="zh-CN" altLang="en-US" dirty="0" smtClean="0"/>
          </a:p>
          <a:p>
            <a:r>
              <a:rPr lang="en-US" dirty="0" smtClean="0"/>
              <a:t>A.</a:t>
            </a:r>
            <a:r>
              <a:rPr lang="zh-CN" altLang="en-US" dirty="0" smtClean="0"/>
              <a:t>小于</a:t>
            </a:r>
            <a:r>
              <a:rPr lang="en-US" dirty="0" smtClean="0"/>
              <a:t>14% </a:t>
            </a:r>
            <a:endParaRPr lang="zh-CN" altLang="en-US" dirty="0" smtClean="0"/>
          </a:p>
          <a:p>
            <a:r>
              <a:rPr lang="en-US" dirty="0" smtClean="0"/>
              <a:t>B.</a:t>
            </a:r>
            <a:r>
              <a:rPr lang="zh-CN" altLang="en-US" dirty="0" smtClean="0"/>
              <a:t>等于</a:t>
            </a:r>
            <a:r>
              <a:rPr lang="en-US" dirty="0" smtClean="0"/>
              <a:t>14% </a:t>
            </a:r>
            <a:endParaRPr lang="zh-CN" altLang="en-US" dirty="0" smtClean="0"/>
          </a:p>
          <a:p>
            <a:r>
              <a:rPr lang="en-US" dirty="0" smtClean="0"/>
              <a:t>C.</a:t>
            </a:r>
            <a:r>
              <a:rPr lang="zh-CN" altLang="en-US" dirty="0" smtClean="0"/>
              <a:t>大于</a:t>
            </a:r>
            <a:r>
              <a:rPr lang="en-US" dirty="0" smtClean="0"/>
              <a:t>14% </a:t>
            </a:r>
            <a:endParaRPr lang="zh-CN" altLang="en-US" dirty="0" smtClean="0"/>
          </a:p>
          <a:p>
            <a:r>
              <a:rPr lang="en-US" dirty="0" smtClean="0"/>
              <a:t>D.</a:t>
            </a:r>
            <a:r>
              <a:rPr lang="zh-CN" altLang="en-US" dirty="0" smtClean="0"/>
              <a:t>无法计算</a:t>
            </a:r>
            <a:endParaRPr lang="zh-CN" alt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B</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债券的内部收益率，是指按当前市场价格购买债券并持有至到期日或转让日所产生的预期报酬率，也就是债券投资项目的内含报酬率。所以有</a:t>
            </a:r>
            <a:r>
              <a:rPr lang="en-US" dirty="0" smtClean="0"/>
              <a:t>1000</a:t>
            </a:r>
            <a:r>
              <a:rPr lang="zh-CN" altLang="en-US" dirty="0" smtClean="0"/>
              <a:t>＝</a:t>
            </a:r>
            <a:r>
              <a:rPr lang="en-US" dirty="0" smtClean="0"/>
              <a:t>140×</a:t>
            </a:r>
            <a:r>
              <a:rPr lang="zh-CN" altLang="en-US" dirty="0" smtClean="0"/>
              <a:t>（</a:t>
            </a:r>
            <a:r>
              <a:rPr lang="en-US" dirty="0" smtClean="0"/>
              <a:t>P/A</a:t>
            </a:r>
            <a:r>
              <a:rPr lang="zh-CN" altLang="en-US" dirty="0" smtClean="0"/>
              <a:t>，</a:t>
            </a:r>
            <a:r>
              <a:rPr lang="en-US" dirty="0" smtClean="0"/>
              <a:t>R</a:t>
            </a:r>
            <a:r>
              <a:rPr lang="zh-CN" altLang="en-US" dirty="0" smtClean="0"/>
              <a:t>，</a:t>
            </a:r>
            <a:r>
              <a:rPr lang="en-US" dirty="0" smtClean="0"/>
              <a:t>5</a:t>
            </a:r>
            <a:r>
              <a:rPr lang="zh-CN" altLang="en-US" dirty="0" smtClean="0"/>
              <a:t>）</a:t>
            </a:r>
            <a:r>
              <a:rPr lang="en-US" dirty="0" smtClean="0"/>
              <a:t>+1000×</a:t>
            </a:r>
            <a:r>
              <a:rPr lang="zh-CN" altLang="en-US" dirty="0" smtClean="0"/>
              <a:t>（</a:t>
            </a:r>
            <a:r>
              <a:rPr lang="en-US" dirty="0" smtClean="0"/>
              <a:t>P/F</a:t>
            </a:r>
            <a:r>
              <a:rPr lang="zh-CN" altLang="en-US" dirty="0" smtClean="0"/>
              <a:t>，</a:t>
            </a:r>
            <a:r>
              <a:rPr lang="en-US" dirty="0" smtClean="0"/>
              <a:t>R</a:t>
            </a:r>
            <a:r>
              <a:rPr lang="zh-CN" altLang="en-US" dirty="0" smtClean="0"/>
              <a:t>，</a:t>
            </a:r>
            <a:r>
              <a:rPr lang="en-US" dirty="0" smtClean="0"/>
              <a:t>5</a:t>
            </a:r>
            <a:r>
              <a:rPr lang="zh-CN" altLang="en-US" dirty="0" smtClean="0"/>
              <a:t>），解出</a:t>
            </a:r>
            <a:r>
              <a:rPr lang="en-US" dirty="0" smtClean="0"/>
              <a:t>R</a:t>
            </a:r>
            <a:r>
              <a:rPr lang="zh-CN" altLang="en-US" dirty="0" smtClean="0"/>
              <a:t>＝</a:t>
            </a:r>
            <a:r>
              <a:rPr lang="en-US" dirty="0" smtClean="0"/>
              <a:t>14%</a:t>
            </a:r>
            <a:r>
              <a:rPr lang="zh-CN" altLang="en-US" dirty="0" smtClean="0"/>
              <a:t>。可以看出，平价债券的内部收益率应该是等于票面利率的。</a:t>
            </a:r>
            <a:endParaRPr lang="zh-CN" alt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11.</a:t>
            </a:r>
            <a:r>
              <a:rPr lang="zh-CN" altLang="en-US" dirty="0" smtClean="0"/>
              <a:t>某公司月成本考核例会上，各部门经理正在讨论，认定直接材料价格差异的主要责任部门。根据你的判断，该责任部门应是（　）。 </a:t>
            </a:r>
            <a:endParaRPr lang="zh-CN" altLang="en-US" dirty="0" smtClean="0"/>
          </a:p>
          <a:p>
            <a:r>
              <a:rPr lang="en-US" dirty="0" smtClean="0"/>
              <a:t>A.</a:t>
            </a:r>
            <a:r>
              <a:rPr lang="zh-CN" altLang="en-US" dirty="0" smtClean="0"/>
              <a:t>采购部门 </a:t>
            </a:r>
            <a:endParaRPr lang="zh-CN" altLang="en-US" dirty="0" smtClean="0"/>
          </a:p>
          <a:p>
            <a:r>
              <a:rPr lang="en-US" dirty="0" smtClean="0"/>
              <a:t>B.</a:t>
            </a:r>
            <a:r>
              <a:rPr lang="zh-CN" altLang="en-US" dirty="0" smtClean="0"/>
              <a:t>销售部门 </a:t>
            </a:r>
            <a:endParaRPr lang="zh-CN" altLang="en-US" dirty="0" smtClean="0"/>
          </a:p>
          <a:p>
            <a:r>
              <a:rPr lang="en-US" dirty="0" smtClean="0"/>
              <a:t>C.</a:t>
            </a:r>
            <a:r>
              <a:rPr lang="zh-CN" altLang="en-US" dirty="0" smtClean="0"/>
              <a:t>劳动人事部门 </a:t>
            </a:r>
            <a:endParaRPr lang="zh-CN" altLang="en-US" dirty="0" smtClean="0"/>
          </a:p>
          <a:p>
            <a:r>
              <a:rPr lang="en-US" dirty="0" smtClean="0"/>
              <a:t>D.</a:t>
            </a:r>
            <a:r>
              <a:rPr lang="zh-CN" altLang="en-US" dirty="0" smtClean="0"/>
              <a:t>管理部门</a:t>
            </a:r>
            <a:endParaRPr lang="zh-CN" alt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A</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直接材料价格差异是在采购的过程中形成的，主要由采购部门负责。</a:t>
            </a:r>
            <a:endParaRPr lang="zh-CN" alt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12.</a:t>
            </a:r>
            <a:r>
              <a:rPr lang="zh-CN" altLang="en-US" dirty="0" smtClean="0"/>
              <a:t>某企业只生产销售一种产品，目前处于盈利状态。受到通货膨胀的影响原材料涨价，经测算已知单位变动成本对利润的敏感系数为－</a:t>
            </a:r>
            <a:r>
              <a:rPr lang="en-US" dirty="0" smtClean="0"/>
              <a:t>2</a:t>
            </a:r>
            <a:r>
              <a:rPr lang="zh-CN" altLang="en-US" dirty="0" smtClean="0"/>
              <a:t>，为了确保下年度企业不亏损，单位变动成本的最大涨幅为（　）。 </a:t>
            </a:r>
            <a:endParaRPr lang="zh-CN" altLang="en-US" dirty="0" smtClean="0"/>
          </a:p>
          <a:p>
            <a:r>
              <a:rPr lang="en-US" dirty="0" smtClean="0"/>
              <a:t>A.25%</a:t>
            </a:r>
            <a:r>
              <a:rPr lang="zh-CN" altLang="en-US" dirty="0" smtClean="0"/>
              <a:t>　　　　　 </a:t>
            </a:r>
            <a:endParaRPr lang="zh-CN" altLang="en-US" dirty="0" smtClean="0"/>
          </a:p>
          <a:p>
            <a:r>
              <a:rPr lang="en-US" dirty="0" smtClean="0"/>
              <a:t>B.100%</a:t>
            </a:r>
            <a:r>
              <a:rPr lang="zh-CN" altLang="en-US" dirty="0" smtClean="0"/>
              <a:t>　　　　　 </a:t>
            </a:r>
            <a:endParaRPr lang="zh-CN" altLang="en-US" dirty="0" smtClean="0"/>
          </a:p>
          <a:p>
            <a:r>
              <a:rPr lang="en-US" dirty="0" smtClean="0"/>
              <a:t>C.50%</a:t>
            </a:r>
            <a:r>
              <a:rPr lang="zh-CN" altLang="en-US" dirty="0" smtClean="0"/>
              <a:t>　　　　　　 </a:t>
            </a:r>
            <a:endParaRPr lang="zh-CN" altLang="en-US" dirty="0" smtClean="0"/>
          </a:p>
          <a:p>
            <a:r>
              <a:rPr lang="en-US" dirty="0" smtClean="0"/>
              <a:t>D.30%</a:t>
            </a:r>
            <a:endParaRPr lang="zh-CN" alt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C</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en-US" dirty="0" smtClean="0"/>
              <a:t>“</a:t>
            </a:r>
            <a:r>
              <a:rPr lang="zh-CN" altLang="en-US" dirty="0" smtClean="0"/>
              <a:t>为了确保下年度企业不亏损</a:t>
            </a:r>
            <a:r>
              <a:rPr lang="en-US" dirty="0" smtClean="0"/>
              <a:t>”</a:t>
            </a:r>
            <a:r>
              <a:rPr lang="zh-CN" altLang="en-US" dirty="0" smtClean="0"/>
              <a:t>意味着</a:t>
            </a:r>
            <a:r>
              <a:rPr lang="en-US" dirty="0" smtClean="0"/>
              <a:t>“</a:t>
            </a:r>
            <a:r>
              <a:rPr lang="zh-CN" altLang="en-US" dirty="0" smtClean="0"/>
              <a:t>利润下降的最大幅度为</a:t>
            </a:r>
            <a:r>
              <a:rPr lang="en-US" dirty="0" smtClean="0"/>
              <a:t>100%”</a:t>
            </a:r>
            <a:r>
              <a:rPr lang="zh-CN" altLang="en-US" dirty="0" smtClean="0"/>
              <a:t>，所以，单位变动成本的最大涨幅为</a:t>
            </a:r>
            <a:r>
              <a:rPr lang="en-US" dirty="0" smtClean="0"/>
              <a:t>100%÷2</a:t>
            </a:r>
            <a:r>
              <a:rPr lang="zh-CN" altLang="en-US" dirty="0" smtClean="0"/>
              <a:t>＝</a:t>
            </a:r>
            <a:r>
              <a:rPr lang="en-US" dirty="0" smtClean="0"/>
              <a:t>50%</a:t>
            </a:r>
            <a:r>
              <a:rPr lang="zh-CN" altLang="en-US" dirty="0" smtClean="0"/>
              <a:t>。</a:t>
            </a:r>
            <a:endParaRPr lang="zh-CN" alt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13.</a:t>
            </a:r>
            <a:r>
              <a:rPr lang="zh-CN" altLang="en-US" dirty="0" smtClean="0"/>
              <a:t>在信息不对称的情况下，公司可以通过股利政策向市场传递有关公司未来获利能力的信息，从而会影响公司的股价，这种观点体现的股利分配理论是（　）。 </a:t>
            </a:r>
            <a:endParaRPr lang="zh-CN" altLang="en-US" dirty="0" smtClean="0"/>
          </a:p>
          <a:p>
            <a:r>
              <a:rPr lang="en-US" dirty="0" smtClean="0"/>
              <a:t>A.</a:t>
            </a:r>
            <a:r>
              <a:rPr lang="zh-CN" altLang="en-US" dirty="0" smtClean="0"/>
              <a:t>股利无关论 </a:t>
            </a:r>
            <a:endParaRPr lang="zh-CN" altLang="en-US" dirty="0" smtClean="0"/>
          </a:p>
          <a:p>
            <a:r>
              <a:rPr lang="en-US" dirty="0" smtClean="0"/>
              <a:t>B.</a:t>
            </a:r>
            <a:r>
              <a:rPr lang="zh-CN" altLang="en-US" dirty="0" smtClean="0"/>
              <a:t>信号传递理论 </a:t>
            </a:r>
            <a:endParaRPr lang="zh-CN" altLang="en-US" dirty="0" smtClean="0"/>
          </a:p>
          <a:p>
            <a:r>
              <a:rPr lang="en-US" dirty="0" smtClean="0"/>
              <a:t>C.</a:t>
            </a:r>
            <a:r>
              <a:rPr lang="zh-CN" altLang="en-US" dirty="0" smtClean="0"/>
              <a:t>所得税差异理论 </a:t>
            </a:r>
            <a:endParaRPr lang="zh-CN" altLang="en-US" dirty="0" smtClean="0"/>
          </a:p>
          <a:p>
            <a:r>
              <a:rPr lang="en-US" dirty="0" smtClean="0"/>
              <a:t>D.</a:t>
            </a:r>
            <a:r>
              <a:rPr lang="zh-CN" altLang="en-US" dirty="0" smtClean="0"/>
              <a:t>代理理论</a:t>
            </a:r>
            <a:endParaRPr lang="zh-CN" alt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B</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信号传递理论认为，在信息不对称的情况下，公司可以通过股利政策向市场传递有关公司未来获利</a:t>
            </a:r>
            <a:r>
              <a:rPr lang="zh-CN" altLang="en-US" spc="-100" dirty="0" smtClean="0"/>
              <a:t>能力的信息，从而会影响公司的股价。</a:t>
            </a:r>
            <a:endParaRPr lang="zh-CN" altLang="en-US" spc="-100"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14.</a:t>
            </a:r>
            <a:r>
              <a:rPr lang="zh-CN" altLang="en-US" dirty="0" smtClean="0"/>
              <a:t>在下列财务分析主体中，关心企业资本的保值和增值状况，较为重视企业盈利能力指标，主要进行企业盈利能力分析的是（　）。 </a:t>
            </a:r>
            <a:endParaRPr lang="zh-CN" altLang="en-US" dirty="0" smtClean="0"/>
          </a:p>
          <a:p>
            <a:r>
              <a:rPr lang="en-US" dirty="0" smtClean="0"/>
              <a:t>A.</a:t>
            </a:r>
            <a:r>
              <a:rPr lang="zh-CN" altLang="en-US" dirty="0" smtClean="0"/>
              <a:t>企业所有者 </a:t>
            </a:r>
            <a:endParaRPr lang="zh-CN" altLang="en-US" dirty="0" smtClean="0"/>
          </a:p>
          <a:p>
            <a:r>
              <a:rPr lang="en-US" dirty="0" smtClean="0"/>
              <a:t>B.</a:t>
            </a:r>
            <a:r>
              <a:rPr lang="zh-CN" altLang="en-US" dirty="0" smtClean="0"/>
              <a:t>企业债权人 </a:t>
            </a:r>
            <a:endParaRPr lang="zh-CN" altLang="en-US" dirty="0" smtClean="0"/>
          </a:p>
          <a:p>
            <a:r>
              <a:rPr lang="en-US" dirty="0" smtClean="0"/>
              <a:t>C.</a:t>
            </a:r>
            <a:r>
              <a:rPr lang="zh-CN" altLang="en-US" dirty="0" smtClean="0"/>
              <a:t>企业经营决策者 </a:t>
            </a:r>
            <a:endParaRPr lang="zh-CN" altLang="en-US" dirty="0" smtClean="0"/>
          </a:p>
          <a:p>
            <a:r>
              <a:rPr lang="en-US" dirty="0" smtClean="0"/>
              <a:t>D.</a:t>
            </a:r>
            <a:r>
              <a:rPr lang="zh-CN" altLang="en-US" dirty="0" smtClean="0"/>
              <a:t>政府</a:t>
            </a:r>
            <a:endParaRPr lang="zh-CN" alt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1.</a:t>
            </a:r>
            <a:r>
              <a:rPr lang="zh-CN" altLang="en-US" dirty="0" smtClean="0"/>
              <a:t>下列各项中，通常属于半变动成本的是（　）。 </a:t>
            </a:r>
            <a:endParaRPr lang="zh-CN" altLang="en-US" dirty="0" smtClean="0"/>
          </a:p>
          <a:p>
            <a:r>
              <a:rPr lang="en-US" dirty="0" smtClean="0"/>
              <a:t>A.</a:t>
            </a:r>
            <a:r>
              <a:rPr lang="zh-CN" altLang="en-US" dirty="0" smtClean="0"/>
              <a:t>有月租费的固定电话座机费 </a:t>
            </a:r>
            <a:endParaRPr lang="zh-CN" altLang="en-US" dirty="0" smtClean="0"/>
          </a:p>
          <a:p>
            <a:r>
              <a:rPr lang="en-US" dirty="0" smtClean="0"/>
              <a:t>B.</a:t>
            </a:r>
            <a:r>
              <a:rPr lang="zh-CN" altLang="en-US" dirty="0" smtClean="0"/>
              <a:t>计件工资费用 </a:t>
            </a:r>
            <a:endParaRPr lang="zh-CN" altLang="en-US" dirty="0" smtClean="0"/>
          </a:p>
          <a:p>
            <a:r>
              <a:rPr lang="en-US" dirty="0" smtClean="0"/>
              <a:t>C.</a:t>
            </a:r>
            <a:r>
              <a:rPr lang="zh-CN" altLang="en-US" dirty="0" smtClean="0"/>
              <a:t>按年支付的广告费用 </a:t>
            </a:r>
            <a:endParaRPr lang="zh-CN" altLang="en-US" dirty="0" smtClean="0"/>
          </a:p>
          <a:p>
            <a:r>
              <a:rPr lang="en-US" dirty="0" smtClean="0"/>
              <a:t>D.</a:t>
            </a:r>
            <a:r>
              <a:rPr lang="zh-CN" altLang="en-US" dirty="0" smtClean="0"/>
              <a:t>按直线法计提的折旧费用</a:t>
            </a:r>
            <a:endParaRPr lang="zh-CN" alt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nSpc>
                <a:spcPct val="140000"/>
              </a:lnSpc>
            </a:pPr>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A</a:t>
            </a:r>
            <a:endParaRPr lang="zh-CN" altLang="en-US" dirty="0" smtClean="0">
              <a:solidFill>
                <a:srgbClr val="FF0000"/>
              </a:solidFill>
            </a:endParaRPr>
          </a:p>
          <a:p>
            <a:pPr>
              <a:lnSpc>
                <a:spcPct val="140000"/>
              </a:lnSpc>
            </a:pPr>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企业所有者作为投资人，关心其资本的保值和增值状况，因此较为重视企业盈利能力指标，主要进行企业盈利能力分析，所以选项</a:t>
            </a:r>
            <a:r>
              <a:rPr lang="en-US" dirty="0" smtClean="0"/>
              <a:t>A</a:t>
            </a:r>
            <a:r>
              <a:rPr lang="zh-CN" altLang="en-US" dirty="0" smtClean="0"/>
              <a:t>正确；企业债权人因不能参与企业剩余收益分享，重点关注的是其投资的安全性，因此更重视企业偿债能力指标，主要进行企业偿债能力分析，同时也关注企业盈利能力分析；企业经营决策者必须对企业经营理财的各个方面，包括营运能力、偿债能力、盈利能力及发展能力的全部信息予以详尽地了解和掌握，进行各方面综合分析，并关注企业财务风险和经营风险；政府兼具多重身份，既是宏观经济管理者，又是国有企业的所有者和重要的市场参与者，因此政府对企业财务分析的关注点因所具身份不同而异。</a:t>
            </a:r>
            <a:endParaRPr lang="zh-CN" alt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15.</a:t>
            </a:r>
            <a:r>
              <a:rPr lang="zh-CN" altLang="en-US" dirty="0" smtClean="0"/>
              <a:t>股票回购对上市公司的影响是（　）。 </a:t>
            </a:r>
            <a:endParaRPr lang="zh-CN" altLang="en-US" dirty="0" smtClean="0"/>
          </a:p>
          <a:p>
            <a:r>
              <a:rPr lang="en-US" dirty="0" smtClean="0"/>
              <a:t>A.</a:t>
            </a:r>
            <a:r>
              <a:rPr lang="zh-CN" altLang="en-US" dirty="0" smtClean="0"/>
              <a:t>有助于降低公司财务风险 </a:t>
            </a:r>
            <a:endParaRPr lang="zh-CN" altLang="en-US" dirty="0" smtClean="0"/>
          </a:p>
          <a:p>
            <a:r>
              <a:rPr lang="en-US" dirty="0" smtClean="0"/>
              <a:t>B.</a:t>
            </a:r>
            <a:r>
              <a:rPr lang="zh-CN" altLang="en-US" dirty="0" smtClean="0"/>
              <a:t>分散控股股东的控制权 </a:t>
            </a:r>
            <a:endParaRPr lang="zh-CN" altLang="en-US" dirty="0" smtClean="0"/>
          </a:p>
          <a:p>
            <a:r>
              <a:rPr lang="en-US" dirty="0" smtClean="0"/>
              <a:t>C.</a:t>
            </a:r>
            <a:r>
              <a:rPr lang="zh-CN" altLang="en-US" dirty="0" smtClean="0"/>
              <a:t>有助于保护债权人利益 </a:t>
            </a:r>
            <a:endParaRPr lang="zh-CN" altLang="en-US" dirty="0" smtClean="0"/>
          </a:p>
          <a:p>
            <a:r>
              <a:rPr lang="en-US" dirty="0" smtClean="0"/>
              <a:t>D.</a:t>
            </a:r>
            <a:r>
              <a:rPr lang="zh-CN" altLang="en-US" dirty="0" smtClean="0"/>
              <a:t>降低资产流动性</a:t>
            </a:r>
            <a:endParaRPr lang="zh-CN" alt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D</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股票回购无异于股东退股和公司资本的减少，也可能会使公司的发起人股东更注重创业利润的实现，从而不仅在一定程度上削弱了对债权人利益的保护，而且忽视了公司的长远发展，损害了公司的根本利益。因此选项</a:t>
            </a:r>
            <a:r>
              <a:rPr lang="en-US" dirty="0" smtClean="0"/>
              <a:t>B</a:t>
            </a:r>
            <a:r>
              <a:rPr lang="zh-CN" altLang="en-US" dirty="0" smtClean="0"/>
              <a:t>和选项</a:t>
            </a:r>
            <a:r>
              <a:rPr lang="en-US" dirty="0" smtClean="0"/>
              <a:t>C</a:t>
            </a:r>
            <a:r>
              <a:rPr lang="zh-CN" altLang="en-US" dirty="0" smtClean="0"/>
              <a:t>不对。股票回购需要大量资金支付回购成本，容易造成资金紧张，降低资产流动性，影响公司的后续发展，所以选项</a:t>
            </a:r>
            <a:r>
              <a:rPr lang="en-US" dirty="0" smtClean="0"/>
              <a:t>D</a:t>
            </a:r>
            <a:r>
              <a:rPr lang="zh-CN" altLang="en-US" dirty="0" smtClean="0"/>
              <a:t>是对的，选项</a:t>
            </a:r>
            <a:r>
              <a:rPr lang="en-US" dirty="0" smtClean="0"/>
              <a:t>A</a:t>
            </a:r>
            <a:r>
              <a:rPr lang="zh-CN" altLang="en-US" dirty="0" smtClean="0"/>
              <a:t>不对。</a:t>
            </a:r>
            <a:endParaRPr lang="zh-CN" alt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16.</a:t>
            </a:r>
            <a:r>
              <a:rPr lang="zh-CN" altLang="en-US" dirty="0" smtClean="0"/>
              <a:t>下列各项中，属于分权型财务管理体制优点的是（　）。 </a:t>
            </a:r>
            <a:endParaRPr lang="zh-CN" altLang="en-US" dirty="0" smtClean="0"/>
          </a:p>
          <a:p>
            <a:r>
              <a:rPr lang="en-US" dirty="0" smtClean="0"/>
              <a:t>A.</a:t>
            </a:r>
            <a:r>
              <a:rPr lang="zh-CN" altLang="en-US" dirty="0" smtClean="0"/>
              <a:t>有利于在整个企业内部优化配置资源 </a:t>
            </a:r>
            <a:endParaRPr lang="zh-CN" altLang="en-US" dirty="0" smtClean="0"/>
          </a:p>
          <a:p>
            <a:r>
              <a:rPr lang="en-US" dirty="0" smtClean="0"/>
              <a:t>B.</a:t>
            </a:r>
            <a:r>
              <a:rPr lang="zh-CN" altLang="en-US" dirty="0" smtClean="0"/>
              <a:t>有利于调动各所属单位的主动性、积极性 </a:t>
            </a:r>
            <a:endParaRPr lang="zh-CN" altLang="en-US" dirty="0" smtClean="0"/>
          </a:p>
          <a:p>
            <a:r>
              <a:rPr lang="en-US" dirty="0" smtClean="0"/>
              <a:t>C.</a:t>
            </a:r>
            <a:r>
              <a:rPr lang="zh-CN" altLang="en-US" dirty="0" smtClean="0"/>
              <a:t>有利于实行内部调拨价格 </a:t>
            </a:r>
            <a:endParaRPr lang="zh-CN" altLang="en-US" dirty="0" smtClean="0"/>
          </a:p>
          <a:p>
            <a:r>
              <a:rPr lang="en-US" dirty="0" smtClean="0"/>
              <a:t>D.</a:t>
            </a:r>
            <a:r>
              <a:rPr lang="zh-CN" altLang="en-US" dirty="0" smtClean="0"/>
              <a:t>有利于内部采取避税措施</a:t>
            </a:r>
            <a:endParaRPr lang="zh-CN" alt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B</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权力过于集中，会使得各所属单位缺乏积极性、主动性。所以，正确答案为</a:t>
            </a:r>
            <a:r>
              <a:rPr lang="en-US" dirty="0" smtClean="0"/>
              <a:t>B</a:t>
            </a:r>
            <a:r>
              <a:rPr lang="zh-CN" altLang="en-US" dirty="0" smtClean="0"/>
              <a:t>。选项</a:t>
            </a:r>
            <a:r>
              <a:rPr lang="en-US" dirty="0" smtClean="0"/>
              <a:t>ACD</a:t>
            </a:r>
            <a:r>
              <a:rPr lang="zh-CN" altLang="en-US" dirty="0" smtClean="0"/>
              <a:t>是集权型财务管理体制的优点。</a:t>
            </a:r>
            <a:endParaRPr lang="zh-CN" alt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17.</a:t>
            </a:r>
            <a:r>
              <a:rPr lang="zh-CN" altLang="en-US" dirty="0" smtClean="0"/>
              <a:t>某投资者购买债券，在名义利率相同的情况下，对其最有利的计息期是（　）。 </a:t>
            </a:r>
            <a:endParaRPr lang="zh-CN" altLang="en-US" dirty="0" smtClean="0"/>
          </a:p>
          <a:p>
            <a:r>
              <a:rPr lang="en-US" dirty="0" smtClean="0"/>
              <a:t>A.1</a:t>
            </a:r>
            <a:r>
              <a:rPr lang="zh-CN" altLang="en-US" dirty="0" smtClean="0"/>
              <a:t>年 </a:t>
            </a:r>
            <a:endParaRPr lang="zh-CN" altLang="en-US" dirty="0" smtClean="0"/>
          </a:p>
          <a:p>
            <a:r>
              <a:rPr lang="en-US" dirty="0" smtClean="0"/>
              <a:t>B.</a:t>
            </a:r>
            <a:r>
              <a:rPr lang="zh-CN" altLang="en-US" dirty="0" smtClean="0"/>
              <a:t>半年 </a:t>
            </a:r>
            <a:endParaRPr lang="zh-CN" altLang="en-US" dirty="0" smtClean="0"/>
          </a:p>
          <a:p>
            <a:r>
              <a:rPr lang="en-US" dirty="0" smtClean="0"/>
              <a:t>C.1</a:t>
            </a:r>
            <a:r>
              <a:rPr lang="zh-CN" altLang="en-US" dirty="0" smtClean="0"/>
              <a:t>季度 </a:t>
            </a:r>
            <a:endParaRPr lang="zh-CN" altLang="en-US" dirty="0" smtClean="0"/>
          </a:p>
          <a:p>
            <a:r>
              <a:rPr lang="en-US" dirty="0" smtClean="0"/>
              <a:t>D.1</a:t>
            </a:r>
            <a:r>
              <a:rPr lang="zh-CN" altLang="en-US" dirty="0" smtClean="0"/>
              <a:t>个月</a:t>
            </a:r>
            <a:endParaRPr lang="zh-CN" alt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D</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在名义利率相同的情况下，实际利率越高对投资者越有利，计息次数越多、计息周期越短，实际利率越高。所以本题选</a:t>
            </a:r>
            <a:r>
              <a:rPr lang="en-US" dirty="0" smtClean="0"/>
              <a:t>D</a:t>
            </a:r>
            <a:r>
              <a:rPr lang="zh-CN" altLang="en-US" dirty="0" smtClean="0"/>
              <a:t>。</a:t>
            </a:r>
            <a:endParaRPr lang="zh-CN" alt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18.</a:t>
            </a:r>
            <a:r>
              <a:rPr lang="zh-CN" altLang="en-US" dirty="0" smtClean="0"/>
              <a:t>下列各项中，不属于业务预算的是（　）。 </a:t>
            </a:r>
            <a:endParaRPr lang="zh-CN" altLang="en-US" dirty="0" smtClean="0"/>
          </a:p>
          <a:p>
            <a:r>
              <a:rPr lang="en-US" dirty="0" smtClean="0"/>
              <a:t>A.</a:t>
            </a:r>
            <a:r>
              <a:rPr lang="zh-CN" altLang="en-US" dirty="0" smtClean="0"/>
              <a:t>利润表预算 </a:t>
            </a:r>
            <a:endParaRPr lang="zh-CN" altLang="en-US" dirty="0" smtClean="0"/>
          </a:p>
          <a:p>
            <a:r>
              <a:rPr lang="en-US" dirty="0" smtClean="0"/>
              <a:t>B.</a:t>
            </a:r>
            <a:r>
              <a:rPr lang="zh-CN" altLang="en-US" dirty="0" smtClean="0"/>
              <a:t>生产预算 </a:t>
            </a:r>
            <a:endParaRPr lang="zh-CN" altLang="en-US" dirty="0" smtClean="0"/>
          </a:p>
          <a:p>
            <a:r>
              <a:rPr lang="en-US" dirty="0" smtClean="0"/>
              <a:t>C.</a:t>
            </a:r>
            <a:r>
              <a:rPr lang="zh-CN" altLang="en-US" dirty="0" smtClean="0"/>
              <a:t>管理费用预算 </a:t>
            </a:r>
            <a:endParaRPr lang="zh-CN" altLang="en-US" dirty="0" smtClean="0"/>
          </a:p>
          <a:p>
            <a:r>
              <a:rPr lang="en-US" dirty="0" smtClean="0"/>
              <a:t>D.</a:t>
            </a:r>
            <a:r>
              <a:rPr lang="zh-CN" altLang="en-US" dirty="0" smtClean="0"/>
              <a:t>销售预算</a:t>
            </a:r>
            <a:endParaRPr lang="zh-CN" alt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A</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业务预算是指与企业日常经营活动直接相关的经营业务的各种预算。它主要包括销售预算、生产预算、直接材料预算、直接人工预算、制造费用预算、产品成本预算、销售费用预算及管理费用预算等。利润表预算属于财务预算。</a:t>
            </a:r>
            <a:endParaRPr lang="zh-CN" alt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19.</a:t>
            </a:r>
            <a:r>
              <a:rPr lang="zh-CN" altLang="en-US" dirty="0" smtClean="0"/>
              <a:t>与发行股票筹资相比，吸收直接投资的优点是（　）。 </a:t>
            </a:r>
            <a:endParaRPr lang="zh-CN" altLang="en-US" dirty="0" smtClean="0"/>
          </a:p>
          <a:p>
            <a:r>
              <a:rPr lang="en-US" dirty="0" smtClean="0"/>
              <a:t>A.</a:t>
            </a:r>
            <a:r>
              <a:rPr lang="zh-CN" altLang="en-US" dirty="0" smtClean="0"/>
              <a:t>筹资费用较低 </a:t>
            </a:r>
            <a:endParaRPr lang="zh-CN" altLang="en-US" dirty="0" smtClean="0"/>
          </a:p>
          <a:p>
            <a:r>
              <a:rPr lang="en-US" dirty="0" smtClean="0"/>
              <a:t>B.</a:t>
            </a:r>
            <a:r>
              <a:rPr lang="zh-CN" altLang="en-US" dirty="0" smtClean="0"/>
              <a:t>资本成本较低 </a:t>
            </a:r>
            <a:endParaRPr lang="zh-CN" altLang="en-US" dirty="0" smtClean="0"/>
          </a:p>
          <a:p>
            <a:r>
              <a:rPr lang="en-US" dirty="0" smtClean="0"/>
              <a:t>C.</a:t>
            </a:r>
            <a:r>
              <a:rPr lang="zh-CN" altLang="en-US" dirty="0" smtClean="0"/>
              <a:t>易于进行产权交易 </a:t>
            </a:r>
            <a:endParaRPr lang="zh-CN" altLang="en-US" dirty="0" smtClean="0"/>
          </a:p>
          <a:p>
            <a:r>
              <a:rPr lang="en-US" dirty="0" smtClean="0"/>
              <a:t>D.</a:t>
            </a:r>
            <a:r>
              <a:rPr lang="zh-CN" altLang="en-US" dirty="0" smtClean="0"/>
              <a:t>有利于提高公司声誉</a:t>
            </a:r>
            <a:endParaRPr lang="zh-CN" alt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A</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选项</a:t>
            </a:r>
            <a:r>
              <a:rPr lang="en-US" dirty="0" smtClean="0"/>
              <a:t>B</a:t>
            </a:r>
            <a:r>
              <a:rPr lang="zh-CN" altLang="en-US" dirty="0" smtClean="0"/>
              <a:t>是变动成本，选项</a:t>
            </a:r>
            <a:r>
              <a:rPr lang="en-US" dirty="0" smtClean="0"/>
              <a:t>CD</a:t>
            </a:r>
            <a:r>
              <a:rPr lang="zh-CN" altLang="en-US" dirty="0" smtClean="0"/>
              <a:t>是固定成本。只有选项</a:t>
            </a:r>
            <a:r>
              <a:rPr lang="en-US" dirty="0" smtClean="0"/>
              <a:t>A</a:t>
            </a:r>
            <a:r>
              <a:rPr lang="zh-CN" altLang="en-US" dirty="0" smtClean="0"/>
              <a:t>是半变动成本，有一个初始的固定基数（月租费），在此基数内与业务量的变化无关，在此基数之上的其余部分，则随着业务量的增加成正比例增加。</a:t>
            </a:r>
            <a:endParaRPr lang="zh-CN" altLang="en-US"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sz="1800" dirty="0" smtClean="0">
                <a:solidFill>
                  <a:srgbClr val="FF0000"/>
                </a:solidFill>
              </a:rPr>
              <a:t>【</a:t>
            </a:r>
            <a:r>
              <a:rPr lang="zh-CN" altLang="en-US" sz="1800" dirty="0" smtClean="0">
                <a:solidFill>
                  <a:srgbClr val="FF0000"/>
                </a:solidFill>
              </a:rPr>
              <a:t>正确答案</a:t>
            </a:r>
            <a:r>
              <a:rPr lang="en-US" altLang="zh-CN" sz="1800" dirty="0" smtClean="0">
                <a:solidFill>
                  <a:srgbClr val="FF0000"/>
                </a:solidFill>
              </a:rPr>
              <a:t>】</a:t>
            </a:r>
            <a:r>
              <a:rPr lang="en-US" sz="1800" dirty="0" smtClean="0">
                <a:solidFill>
                  <a:srgbClr val="FF0000"/>
                </a:solidFill>
              </a:rPr>
              <a:t>A</a:t>
            </a:r>
            <a:endParaRPr lang="zh-CN" altLang="en-US" sz="1800" dirty="0" smtClean="0">
              <a:solidFill>
                <a:srgbClr val="FF0000"/>
              </a:solidFill>
            </a:endParaRPr>
          </a:p>
          <a:p>
            <a:r>
              <a:rPr lang="en-US" altLang="zh-CN" sz="1800" dirty="0" smtClean="0">
                <a:solidFill>
                  <a:srgbClr val="FF0000"/>
                </a:solidFill>
              </a:rPr>
              <a:t>【</a:t>
            </a:r>
            <a:r>
              <a:rPr lang="zh-CN" altLang="en-US" sz="1800" dirty="0" smtClean="0">
                <a:solidFill>
                  <a:srgbClr val="FF0000"/>
                </a:solidFill>
              </a:rPr>
              <a:t>答案解析</a:t>
            </a:r>
            <a:r>
              <a:rPr lang="en-US" altLang="zh-CN" sz="1800" dirty="0" smtClean="0">
                <a:solidFill>
                  <a:srgbClr val="FF0000"/>
                </a:solidFill>
              </a:rPr>
              <a:t>】</a:t>
            </a:r>
            <a:r>
              <a:rPr lang="zh-CN" altLang="en-US" sz="1800" dirty="0" smtClean="0"/>
              <a:t>吸收直接投资</a:t>
            </a:r>
            <a:r>
              <a:rPr lang="en-US" sz="1800" dirty="0" smtClean="0"/>
              <a:t>，</a:t>
            </a:r>
            <a:r>
              <a:rPr lang="zh-CN" altLang="en-US" sz="1800" dirty="0" smtClean="0"/>
              <a:t>是指企业按照</a:t>
            </a:r>
            <a:r>
              <a:rPr lang="en-US" sz="1800" dirty="0" smtClean="0"/>
              <a:t>“</a:t>
            </a:r>
            <a:r>
              <a:rPr lang="zh-CN" altLang="en-US" sz="1800" dirty="0" smtClean="0"/>
              <a:t>共同投资、共同经营、共担风险、共享收益</a:t>
            </a:r>
            <a:r>
              <a:rPr lang="en-US" sz="1800" dirty="0" smtClean="0"/>
              <a:t>”</a:t>
            </a:r>
            <a:r>
              <a:rPr lang="zh-CN" altLang="en-US" sz="1800" dirty="0" smtClean="0"/>
              <a:t>的原则</a:t>
            </a:r>
            <a:r>
              <a:rPr lang="en-US" sz="1800" dirty="0" smtClean="0"/>
              <a:t>，</a:t>
            </a:r>
            <a:r>
              <a:rPr lang="zh-CN" altLang="en-US" sz="1800" dirty="0" smtClean="0"/>
              <a:t>直接吸收国家、法人、个人和外商投入资金的一种筹资方式。相对于股票筹资方式来说</a:t>
            </a:r>
            <a:r>
              <a:rPr lang="en-US" sz="1800" dirty="0" smtClean="0"/>
              <a:t>，</a:t>
            </a:r>
            <a:r>
              <a:rPr lang="zh-CN" altLang="en-US" sz="1800" dirty="0" smtClean="0"/>
              <a:t>吸收直接投资的资本成本较高。当企业经营较好</a:t>
            </a:r>
            <a:r>
              <a:rPr lang="en-US" sz="1800" dirty="0" smtClean="0"/>
              <a:t>，</a:t>
            </a:r>
            <a:r>
              <a:rPr lang="zh-CN" altLang="en-US" sz="1800" dirty="0" smtClean="0"/>
              <a:t>盈利较多时</a:t>
            </a:r>
            <a:r>
              <a:rPr lang="en-US" sz="1800" dirty="0" smtClean="0"/>
              <a:t>，</a:t>
            </a:r>
            <a:r>
              <a:rPr lang="zh-CN" altLang="en-US" sz="1800" dirty="0" smtClean="0"/>
              <a:t>投资者往往要求将大部分盈余作为红利分配</a:t>
            </a:r>
            <a:r>
              <a:rPr lang="en-US" sz="1800" dirty="0" smtClean="0"/>
              <a:t>，</a:t>
            </a:r>
            <a:r>
              <a:rPr lang="zh-CN" altLang="en-US" sz="1800" dirty="0" smtClean="0"/>
              <a:t>因为向投资者支付的报酬是按其出资数额和企业实现利润的比率来计算的。不过</a:t>
            </a:r>
            <a:r>
              <a:rPr lang="en-US" sz="1800" dirty="0" smtClean="0"/>
              <a:t>，</a:t>
            </a:r>
            <a:r>
              <a:rPr lang="zh-CN" altLang="en-US" sz="1800" dirty="0" smtClean="0"/>
              <a:t>吸收直接投资的手续相对比较简便</a:t>
            </a:r>
            <a:r>
              <a:rPr lang="en-US" sz="1800" dirty="0" smtClean="0"/>
              <a:t>，</a:t>
            </a:r>
            <a:r>
              <a:rPr lang="zh-CN" altLang="en-US" sz="1800" dirty="0" smtClean="0"/>
              <a:t>筹资费用较低。所以</a:t>
            </a:r>
            <a:r>
              <a:rPr lang="en-US" sz="1800" dirty="0" smtClean="0"/>
              <a:t>，</a:t>
            </a:r>
            <a:r>
              <a:rPr lang="zh-CN" altLang="en-US" sz="1800" dirty="0" smtClean="0"/>
              <a:t>选项</a:t>
            </a:r>
            <a:r>
              <a:rPr lang="en-US" sz="1800" dirty="0" smtClean="0"/>
              <a:t>A</a:t>
            </a:r>
            <a:r>
              <a:rPr lang="zh-CN" altLang="en-US" sz="1800" dirty="0" smtClean="0"/>
              <a:t>的说法正确</a:t>
            </a:r>
            <a:r>
              <a:rPr lang="en-US" sz="1800" dirty="0" smtClean="0"/>
              <a:t>，</a:t>
            </a:r>
            <a:r>
              <a:rPr lang="zh-CN" altLang="en-US" sz="1800" dirty="0" smtClean="0"/>
              <a:t>选项</a:t>
            </a:r>
            <a:r>
              <a:rPr lang="en-US" sz="1800" dirty="0" smtClean="0"/>
              <a:t>B</a:t>
            </a:r>
            <a:r>
              <a:rPr lang="zh-CN" altLang="en-US" sz="1800" dirty="0" smtClean="0"/>
              <a:t>的说法不正确。吸收直接投资</a:t>
            </a:r>
            <a:r>
              <a:rPr lang="en-US" sz="1800" dirty="0" smtClean="0"/>
              <a:t>，</a:t>
            </a:r>
            <a:r>
              <a:rPr lang="zh-CN" altLang="en-US" sz="1800" dirty="0" smtClean="0"/>
              <a:t>由于没有证券为媒介</a:t>
            </a:r>
            <a:r>
              <a:rPr lang="en-US" sz="1800" dirty="0" smtClean="0"/>
              <a:t>，</a:t>
            </a:r>
            <a:r>
              <a:rPr lang="zh-CN" altLang="en-US" sz="1800" dirty="0" smtClean="0"/>
              <a:t>因此与发行股票筹资相比不易于进行产权交易</a:t>
            </a:r>
            <a:r>
              <a:rPr lang="en-US" sz="1800" dirty="0" smtClean="0"/>
              <a:t>，</a:t>
            </a:r>
            <a:r>
              <a:rPr lang="zh-CN" altLang="en-US" sz="1800" dirty="0" smtClean="0"/>
              <a:t>即选项</a:t>
            </a:r>
            <a:r>
              <a:rPr lang="en-US" sz="1800" dirty="0" smtClean="0"/>
              <a:t>C</a:t>
            </a:r>
            <a:r>
              <a:rPr lang="zh-CN" altLang="en-US" sz="1800" dirty="0" smtClean="0"/>
              <a:t>不是答案。与吸收直接投资相比</a:t>
            </a:r>
            <a:r>
              <a:rPr lang="en-US" sz="1800" dirty="0" smtClean="0"/>
              <a:t>，</a:t>
            </a:r>
            <a:r>
              <a:rPr lang="zh-CN" altLang="en-US" sz="1800" dirty="0" smtClean="0"/>
              <a:t>发行股票筹资使得股东大众化</a:t>
            </a:r>
            <a:r>
              <a:rPr lang="en-US" sz="1800" dirty="0" smtClean="0"/>
              <a:t>，</a:t>
            </a:r>
            <a:r>
              <a:rPr lang="zh-CN" altLang="en-US" sz="1800" dirty="0" smtClean="0"/>
              <a:t>有利于提高公司声誉</a:t>
            </a:r>
            <a:r>
              <a:rPr lang="en-US" sz="1800" dirty="0" smtClean="0"/>
              <a:t>，</a:t>
            </a:r>
            <a:r>
              <a:rPr lang="zh-CN" altLang="en-US" sz="1800" dirty="0" smtClean="0"/>
              <a:t>所以</a:t>
            </a:r>
            <a:r>
              <a:rPr lang="en-US" sz="1800" dirty="0" smtClean="0"/>
              <a:t>，</a:t>
            </a:r>
            <a:r>
              <a:rPr lang="zh-CN" altLang="en-US" sz="1800" dirty="0" smtClean="0"/>
              <a:t>选项</a:t>
            </a:r>
            <a:r>
              <a:rPr lang="en-US" sz="1800" dirty="0" smtClean="0"/>
              <a:t>D</a:t>
            </a:r>
            <a:r>
              <a:rPr lang="zh-CN" altLang="en-US" sz="1800" dirty="0" smtClean="0"/>
              <a:t>不是答案。</a:t>
            </a:r>
            <a:endParaRPr lang="zh-CN" altLang="en-US" sz="18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20.</a:t>
            </a:r>
            <a:r>
              <a:rPr lang="zh-CN" altLang="en-US" dirty="0" smtClean="0"/>
              <a:t>某投资项目需在开始时一次性投资</a:t>
            </a:r>
            <a:r>
              <a:rPr lang="en-US" dirty="0" smtClean="0"/>
              <a:t>50000</a:t>
            </a:r>
            <a:r>
              <a:rPr lang="zh-CN" altLang="en-US" dirty="0" smtClean="0"/>
              <a:t>元，其中固定资产投资</a:t>
            </a:r>
            <a:r>
              <a:rPr lang="en-US" dirty="0" smtClean="0"/>
              <a:t>45000</a:t>
            </a:r>
            <a:r>
              <a:rPr lang="zh-CN" altLang="en-US" dirty="0" smtClean="0"/>
              <a:t>元、营运资金垫支</a:t>
            </a:r>
            <a:r>
              <a:rPr lang="en-US" dirty="0" smtClean="0"/>
              <a:t>5000</a:t>
            </a:r>
            <a:r>
              <a:rPr lang="zh-CN" altLang="en-US" dirty="0" smtClean="0"/>
              <a:t>元，没有建设期。各年营业现金净流量分别为</a:t>
            </a:r>
            <a:r>
              <a:rPr lang="en-US" dirty="0" smtClean="0"/>
              <a:t>10000</a:t>
            </a:r>
            <a:r>
              <a:rPr lang="zh-CN" altLang="en-US" dirty="0" smtClean="0"/>
              <a:t>元、</a:t>
            </a:r>
            <a:r>
              <a:rPr lang="en-US" dirty="0" smtClean="0"/>
              <a:t>12000</a:t>
            </a:r>
            <a:r>
              <a:rPr lang="zh-CN" altLang="en-US" dirty="0" smtClean="0"/>
              <a:t>元、</a:t>
            </a:r>
            <a:r>
              <a:rPr lang="en-US" dirty="0" smtClean="0"/>
              <a:t>16000</a:t>
            </a:r>
            <a:r>
              <a:rPr lang="zh-CN" altLang="en-US" dirty="0" smtClean="0"/>
              <a:t>元、</a:t>
            </a:r>
            <a:r>
              <a:rPr lang="en-US" dirty="0" smtClean="0"/>
              <a:t>20000</a:t>
            </a:r>
            <a:r>
              <a:rPr lang="zh-CN" altLang="en-US" dirty="0" smtClean="0"/>
              <a:t>元、</a:t>
            </a:r>
            <a:r>
              <a:rPr lang="en-US" dirty="0" smtClean="0"/>
              <a:t>21600</a:t>
            </a:r>
            <a:r>
              <a:rPr lang="zh-CN" altLang="en-US" dirty="0" smtClean="0"/>
              <a:t>元、</a:t>
            </a:r>
            <a:r>
              <a:rPr lang="en-US" dirty="0" smtClean="0"/>
              <a:t>14500</a:t>
            </a:r>
            <a:r>
              <a:rPr lang="zh-CN" altLang="en-US" dirty="0" smtClean="0"/>
              <a:t>元。则该项目的静态投资回收期是（　）年。 </a:t>
            </a:r>
            <a:endParaRPr lang="zh-CN" altLang="en-US" dirty="0" smtClean="0"/>
          </a:p>
          <a:p>
            <a:r>
              <a:rPr lang="en-US" dirty="0" smtClean="0"/>
              <a:t>A.3.35 </a:t>
            </a:r>
            <a:endParaRPr lang="zh-CN" altLang="en-US" dirty="0" smtClean="0"/>
          </a:p>
          <a:p>
            <a:r>
              <a:rPr lang="en-US" dirty="0" smtClean="0"/>
              <a:t>B.3.40 </a:t>
            </a:r>
            <a:endParaRPr lang="zh-CN" altLang="en-US" dirty="0" smtClean="0"/>
          </a:p>
          <a:p>
            <a:r>
              <a:rPr lang="en-US" dirty="0" smtClean="0"/>
              <a:t>C.3.60 </a:t>
            </a:r>
            <a:endParaRPr lang="zh-CN" altLang="en-US" dirty="0" smtClean="0"/>
          </a:p>
          <a:p>
            <a:r>
              <a:rPr lang="en-US" dirty="0" smtClean="0"/>
              <a:t>D.4.00</a:t>
            </a:r>
            <a:endParaRPr lang="zh-CN" alt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C</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静态投资回收期＝最后一项为负值的累计净现金流量对应的年数＋最后一项为负值的累计净现金流量绝对值</a:t>
            </a:r>
            <a:r>
              <a:rPr lang="en-US" dirty="0" smtClean="0"/>
              <a:t>÷</a:t>
            </a:r>
            <a:r>
              <a:rPr lang="zh-CN" altLang="en-US" dirty="0" smtClean="0"/>
              <a:t>下年净现金流量＝</a:t>
            </a:r>
            <a:r>
              <a:rPr lang="en-US" dirty="0" smtClean="0"/>
              <a:t>3</a:t>
            </a:r>
            <a:r>
              <a:rPr lang="zh-CN" altLang="en-US" dirty="0" smtClean="0"/>
              <a:t>＋（</a:t>
            </a:r>
            <a:r>
              <a:rPr lang="en-US" dirty="0" smtClean="0"/>
              <a:t>50000</a:t>
            </a:r>
            <a:r>
              <a:rPr lang="zh-CN" altLang="en-US" dirty="0" smtClean="0"/>
              <a:t>－</a:t>
            </a:r>
            <a:r>
              <a:rPr lang="en-US" dirty="0" smtClean="0"/>
              <a:t>10000</a:t>
            </a:r>
            <a:r>
              <a:rPr lang="zh-CN" altLang="en-US" dirty="0" smtClean="0"/>
              <a:t>－</a:t>
            </a:r>
            <a:r>
              <a:rPr lang="en-US" dirty="0" smtClean="0"/>
              <a:t>12000</a:t>
            </a:r>
            <a:r>
              <a:rPr lang="zh-CN" altLang="en-US" dirty="0" smtClean="0"/>
              <a:t>－</a:t>
            </a:r>
            <a:r>
              <a:rPr lang="en-US" dirty="0" smtClean="0"/>
              <a:t>16000</a:t>
            </a:r>
            <a:r>
              <a:rPr lang="zh-CN" altLang="en-US" dirty="0" smtClean="0"/>
              <a:t>）</a:t>
            </a:r>
            <a:r>
              <a:rPr lang="en-US" dirty="0" smtClean="0"/>
              <a:t>/20000</a:t>
            </a:r>
            <a:r>
              <a:rPr lang="zh-CN" altLang="en-US" dirty="0" smtClean="0"/>
              <a:t>＝</a:t>
            </a:r>
            <a:r>
              <a:rPr lang="en-US" dirty="0" smtClean="0"/>
              <a:t>3.6</a:t>
            </a:r>
            <a:r>
              <a:rPr lang="zh-CN" altLang="en-US" dirty="0" smtClean="0"/>
              <a:t>（年）。</a:t>
            </a:r>
            <a:endParaRPr lang="zh-CN" alt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21.</a:t>
            </a:r>
            <a:r>
              <a:rPr lang="zh-CN" altLang="en-US" dirty="0" smtClean="0"/>
              <a:t>下列流动资产融资策略中，收益和风险均较低的是（　）。 </a:t>
            </a:r>
            <a:endParaRPr lang="zh-CN" altLang="en-US" dirty="0" smtClean="0"/>
          </a:p>
          <a:p>
            <a:r>
              <a:rPr lang="en-US" dirty="0" smtClean="0"/>
              <a:t>A.</a:t>
            </a:r>
            <a:r>
              <a:rPr lang="zh-CN" altLang="en-US" dirty="0" smtClean="0"/>
              <a:t>保守融资策略 </a:t>
            </a:r>
            <a:endParaRPr lang="zh-CN" altLang="en-US" dirty="0" smtClean="0"/>
          </a:p>
          <a:p>
            <a:r>
              <a:rPr lang="en-US" dirty="0" smtClean="0"/>
              <a:t>B.</a:t>
            </a:r>
            <a:r>
              <a:rPr lang="zh-CN" altLang="en-US" dirty="0" smtClean="0"/>
              <a:t>激进融资策略 </a:t>
            </a:r>
            <a:endParaRPr lang="zh-CN" altLang="en-US" dirty="0" smtClean="0"/>
          </a:p>
          <a:p>
            <a:r>
              <a:rPr lang="en-US" dirty="0" smtClean="0"/>
              <a:t>C.</a:t>
            </a:r>
            <a:r>
              <a:rPr lang="zh-CN" altLang="en-US" dirty="0" smtClean="0"/>
              <a:t>产权匹配融资策略 </a:t>
            </a:r>
            <a:endParaRPr lang="zh-CN" altLang="en-US" dirty="0" smtClean="0"/>
          </a:p>
          <a:p>
            <a:r>
              <a:rPr lang="en-US" dirty="0" smtClean="0"/>
              <a:t>D.</a:t>
            </a:r>
            <a:r>
              <a:rPr lang="zh-CN" altLang="en-US" dirty="0" smtClean="0"/>
              <a:t>期限匹配融资策略</a:t>
            </a:r>
            <a:endParaRPr lang="zh-CN" alt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A</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流动资产的融资策略包括保守融资策略、期限匹配融资策略、激进融资策略。三种融资策略中，保守型融资策略的短期来源比重最低，由于短期来源的融资风险大，所以，保守型融资策略的风险较低。但是由于保守型融资策略的长期来源比重最大，而长期负债成本高于短期负债成本，所以，保守型融资策略的收益较低。即选项</a:t>
            </a:r>
            <a:r>
              <a:rPr lang="en-US" dirty="0" smtClean="0"/>
              <a:t>A</a:t>
            </a:r>
            <a:r>
              <a:rPr lang="zh-CN" altLang="en-US" dirty="0" smtClean="0"/>
              <a:t>是答案。</a:t>
            </a:r>
            <a:endParaRPr lang="zh-CN" alt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22.</a:t>
            </a:r>
            <a:r>
              <a:rPr lang="zh-CN" altLang="en-US" dirty="0" smtClean="0"/>
              <a:t>某公司根据现金持有量的存货模式确定的最佳现金持有量为</a:t>
            </a:r>
            <a:r>
              <a:rPr lang="en-US" dirty="0" smtClean="0"/>
              <a:t>100000</a:t>
            </a:r>
            <a:r>
              <a:rPr lang="zh-CN" altLang="en-US" dirty="0" smtClean="0"/>
              <a:t>元，有价证券的年利率为</a:t>
            </a:r>
            <a:r>
              <a:rPr lang="en-US" dirty="0" smtClean="0"/>
              <a:t>10%</a:t>
            </a:r>
            <a:r>
              <a:rPr lang="zh-CN" altLang="en-US" dirty="0" smtClean="0"/>
              <a:t>。在最佳现金持有量下，该公司与现金持有量相关的现金使用的相关总成本为（　）元。 </a:t>
            </a:r>
            <a:endParaRPr lang="zh-CN" altLang="en-US" dirty="0" smtClean="0"/>
          </a:p>
          <a:p>
            <a:r>
              <a:rPr lang="en-US" dirty="0" smtClean="0"/>
              <a:t>A.5000 </a:t>
            </a:r>
            <a:endParaRPr lang="zh-CN" altLang="en-US" dirty="0" smtClean="0"/>
          </a:p>
          <a:p>
            <a:r>
              <a:rPr lang="en-US" dirty="0" smtClean="0"/>
              <a:t>B.10000 </a:t>
            </a:r>
            <a:endParaRPr lang="zh-CN" altLang="en-US" dirty="0" smtClean="0"/>
          </a:p>
          <a:p>
            <a:r>
              <a:rPr lang="en-US" dirty="0" smtClean="0"/>
              <a:t>C.15000 </a:t>
            </a:r>
            <a:endParaRPr lang="zh-CN" altLang="en-US" dirty="0" smtClean="0"/>
          </a:p>
          <a:p>
            <a:r>
              <a:rPr lang="en-US" dirty="0" smtClean="0"/>
              <a:t>D.20000</a:t>
            </a:r>
            <a:endParaRPr lang="zh-CN" alt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B</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现金持有量的存货模型下，与现金持有量相关的现金使用总成本＝交易成本＋机会成本，达到最佳现金持有量时，机会成本＝交易成本，即与现金持有量相关的现金使用总成本＝</a:t>
            </a:r>
            <a:r>
              <a:rPr lang="en-US" dirty="0" smtClean="0"/>
              <a:t>2×</a:t>
            </a:r>
            <a:r>
              <a:rPr lang="zh-CN" altLang="en-US" dirty="0" smtClean="0"/>
              <a:t>机会成本，本题中，持有现金的机会成本率为</a:t>
            </a:r>
            <a:r>
              <a:rPr lang="en-US" dirty="0" smtClean="0"/>
              <a:t>10%</a:t>
            </a:r>
            <a:r>
              <a:rPr lang="zh-CN" altLang="en-US" dirty="0" smtClean="0"/>
              <a:t>，最佳现金持有量下，持有现金的机会成本＝（</a:t>
            </a:r>
            <a:r>
              <a:rPr lang="en-US" dirty="0" smtClean="0"/>
              <a:t>100000</a:t>
            </a:r>
            <a:r>
              <a:rPr lang="zh-CN" altLang="en-US" dirty="0" smtClean="0"/>
              <a:t>／</a:t>
            </a:r>
            <a:r>
              <a:rPr lang="en-US" dirty="0" smtClean="0"/>
              <a:t>2</a:t>
            </a:r>
            <a:r>
              <a:rPr lang="zh-CN" altLang="en-US" dirty="0" smtClean="0"/>
              <a:t>）</a:t>
            </a:r>
            <a:r>
              <a:rPr lang="en-US" dirty="0" smtClean="0"/>
              <a:t>×10%</a:t>
            </a:r>
            <a:r>
              <a:rPr lang="zh-CN" altLang="en-US" dirty="0" smtClean="0"/>
              <a:t>＝</a:t>
            </a:r>
            <a:r>
              <a:rPr lang="en-US" dirty="0" smtClean="0"/>
              <a:t>5000</a:t>
            </a:r>
            <a:r>
              <a:rPr lang="zh-CN" altLang="en-US" dirty="0" smtClean="0"/>
              <a:t>（元），与现金持有量相关的现金使用总成本＝</a:t>
            </a:r>
            <a:r>
              <a:rPr lang="en-US" dirty="0" smtClean="0"/>
              <a:t>2×5000</a:t>
            </a:r>
            <a:r>
              <a:rPr lang="zh-CN" altLang="en-US" dirty="0" smtClean="0"/>
              <a:t>＝</a:t>
            </a:r>
            <a:r>
              <a:rPr lang="en-US" dirty="0" smtClean="0"/>
              <a:t>10000</a:t>
            </a:r>
            <a:r>
              <a:rPr lang="zh-CN" altLang="en-US" dirty="0" smtClean="0"/>
              <a:t>（元）。</a:t>
            </a:r>
            <a:endParaRPr lang="zh-CN" alt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23.</a:t>
            </a:r>
            <a:r>
              <a:rPr lang="zh-CN" altLang="en-US" dirty="0" smtClean="0"/>
              <a:t>在交货期内，如果存货需求量增加或供应商交货时间延迟，就可能发生缺货。为此，企业应保持的最佳保险储备量是（　）。 </a:t>
            </a:r>
            <a:endParaRPr lang="zh-CN" altLang="en-US" dirty="0" smtClean="0"/>
          </a:p>
          <a:p>
            <a:r>
              <a:rPr lang="en-US" dirty="0" smtClean="0"/>
              <a:t>A.</a:t>
            </a:r>
            <a:r>
              <a:rPr lang="zh-CN" altLang="en-US" dirty="0" smtClean="0"/>
              <a:t>使保险储备的订货成本与持有成本之和最低的存货量 </a:t>
            </a:r>
            <a:endParaRPr lang="zh-CN" altLang="en-US" dirty="0" smtClean="0"/>
          </a:p>
          <a:p>
            <a:r>
              <a:rPr lang="en-US" dirty="0" smtClean="0"/>
              <a:t>B.</a:t>
            </a:r>
            <a:r>
              <a:rPr lang="zh-CN" altLang="en-US" dirty="0" smtClean="0"/>
              <a:t>使缺货损失和保险储备的持有成本之和最低的存货量 </a:t>
            </a:r>
            <a:endParaRPr lang="zh-CN" altLang="en-US" dirty="0" smtClean="0"/>
          </a:p>
          <a:p>
            <a:r>
              <a:rPr lang="en-US" dirty="0" smtClean="0"/>
              <a:t>C.</a:t>
            </a:r>
            <a:r>
              <a:rPr lang="zh-CN" altLang="en-US" dirty="0" smtClean="0"/>
              <a:t>使保险储备的持有成本最低的存货量 </a:t>
            </a:r>
            <a:endParaRPr lang="zh-CN" altLang="en-US" dirty="0" smtClean="0"/>
          </a:p>
          <a:p>
            <a:r>
              <a:rPr lang="en-US" dirty="0" smtClean="0"/>
              <a:t>D.</a:t>
            </a:r>
            <a:r>
              <a:rPr lang="zh-CN" altLang="en-US" dirty="0" smtClean="0"/>
              <a:t>使缺货损失最低的存货量</a:t>
            </a:r>
            <a:endParaRPr lang="zh-CN" altLang="en-US" dirty="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B</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企业应保持的最佳保险储备量是使缺货损失和保险储备的持有成本之和最低的存货量。</a:t>
            </a:r>
            <a:endParaRPr lang="zh-CN" altLang="en-US" dirty="0"/>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24.</a:t>
            </a:r>
            <a:r>
              <a:rPr lang="zh-CN" altLang="en-US" dirty="0" smtClean="0"/>
              <a:t>已知某企业总成本是销售额</a:t>
            </a:r>
            <a:r>
              <a:rPr lang="en-US" dirty="0" smtClean="0"/>
              <a:t>x</a:t>
            </a:r>
            <a:r>
              <a:rPr lang="zh-CN" altLang="en-US" dirty="0" smtClean="0"/>
              <a:t>的函数，两者的函数关系为：</a:t>
            </a:r>
            <a:r>
              <a:rPr lang="en-US" dirty="0" smtClean="0"/>
              <a:t>y</a:t>
            </a:r>
            <a:r>
              <a:rPr lang="zh-CN" altLang="en-US" dirty="0" smtClean="0"/>
              <a:t>＝</a:t>
            </a:r>
            <a:r>
              <a:rPr lang="en-US" dirty="0" smtClean="0"/>
              <a:t>20000</a:t>
            </a:r>
            <a:r>
              <a:rPr lang="zh-CN" altLang="en-US" dirty="0" smtClean="0"/>
              <a:t>＋</a:t>
            </a:r>
            <a:r>
              <a:rPr lang="en-US" dirty="0" smtClean="0"/>
              <a:t>0.6x</a:t>
            </a:r>
            <a:r>
              <a:rPr lang="zh-CN" altLang="en-US" dirty="0" smtClean="0"/>
              <a:t>，若产品的售价为</a:t>
            </a:r>
            <a:r>
              <a:rPr lang="en-US" dirty="0" smtClean="0"/>
              <a:t>10</a:t>
            </a:r>
            <a:r>
              <a:rPr lang="zh-CN" altLang="en-US" dirty="0" smtClean="0"/>
              <a:t>元</a:t>
            </a:r>
            <a:r>
              <a:rPr lang="en-US" dirty="0" smtClean="0"/>
              <a:t>/</a:t>
            </a:r>
            <a:r>
              <a:rPr lang="zh-CN" altLang="en-US" dirty="0" smtClean="0"/>
              <a:t>件。则该企业的保本销售量为（　）件。 </a:t>
            </a:r>
            <a:endParaRPr lang="zh-CN" altLang="en-US" dirty="0" smtClean="0"/>
          </a:p>
          <a:p>
            <a:r>
              <a:rPr lang="en-US" dirty="0" smtClean="0"/>
              <a:t>A.50000 </a:t>
            </a:r>
            <a:endParaRPr lang="zh-CN" altLang="en-US" dirty="0" smtClean="0"/>
          </a:p>
          <a:p>
            <a:r>
              <a:rPr lang="en-US" dirty="0" smtClean="0"/>
              <a:t>B.2127 </a:t>
            </a:r>
            <a:endParaRPr lang="zh-CN" altLang="en-US" dirty="0" smtClean="0"/>
          </a:p>
          <a:p>
            <a:r>
              <a:rPr lang="en-US" dirty="0" smtClean="0"/>
              <a:t>C.5000 </a:t>
            </a:r>
            <a:endParaRPr lang="zh-CN" altLang="en-US" dirty="0" smtClean="0"/>
          </a:p>
          <a:p>
            <a:r>
              <a:rPr lang="en-US" dirty="0" smtClean="0"/>
              <a:t>D.</a:t>
            </a:r>
            <a:r>
              <a:rPr lang="zh-CN" altLang="en-US" dirty="0" smtClean="0"/>
              <a:t>无法确定</a:t>
            </a:r>
            <a:endParaRPr lang="zh-CN" alt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2.</a:t>
            </a:r>
            <a:r>
              <a:rPr lang="zh-CN" altLang="en-US" dirty="0" smtClean="0"/>
              <a:t>下列各项中，可能会使预算期间与会计期间相分离的预算方法是（　）。 </a:t>
            </a:r>
            <a:endParaRPr lang="zh-CN" altLang="en-US" dirty="0" smtClean="0"/>
          </a:p>
          <a:p>
            <a:r>
              <a:rPr lang="en-US" dirty="0" smtClean="0"/>
              <a:t>A.</a:t>
            </a:r>
            <a:r>
              <a:rPr lang="zh-CN" altLang="en-US" dirty="0" smtClean="0"/>
              <a:t>增量预算法 </a:t>
            </a:r>
            <a:endParaRPr lang="zh-CN" altLang="en-US" dirty="0" smtClean="0"/>
          </a:p>
          <a:p>
            <a:r>
              <a:rPr lang="en-US" dirty="0" smtClean="0"/>
              <a:t>B.</a:t>
            </a:r>
            <a:r>
              <a:rPr lang="zh-CN" altLang="en-US" dirty="0" smtClean="0"/>
              <a:t>弹性预算法 </a:t>
            </a:r>
            <a:endParaRPr lang="zh-CN" altLang="en-US" dirty="0" smtClean="0"/>
          </a:p>
          <a:p>
            <a:r>
              <a:rPr lang="en-US" dirty="0" smtClean="0"/>
              <a:t>C.</a:t>
            </a:r>
            <a:r>
              <a:rPr lang="zh-CN" altLang="en-US" dirty="0" smtClean="0"/>
              <a:t>滚动预算法 </a:t>
            </a:r>
            <a:endParaRPr lang="zh-CN" altLang="en-US" dirty="0" smtClean="0"/>
          </a:p>
          <a:p>
            <a:r>
              <a:rPr lang="en-US" dirty="0" smtClean="0"/>
              <a:t>D.</a:t>
            </a:r>
            <a:r>
              <a:rPr lang="zh-CN" altLang="en-US" dirty="0" smtClean="0"/>
              <a:t>零基预算法</a:t>
            </a:r>
            <a:endParaRPr lang="zh-CN" altLang="en-US"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C</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根据题中给出的总成本与销售额的函数关系，可以得出变动成本率为</a:t>
            </a:r>
            <a:r>
              <a:rPr lang="en-US" dirty="0" smtClean="0"/>
              <a:t>60%</a:t>
            </a:r>
            <a:r>
              <a:rPr lang="zh-CN" altLang="en-US" dirty="0" smtClean="0"/>
              <a:t>，所以边际贡献率＝</a:t>
            </a:r>
            <a:r>
              <a:rPr lang="en-US" dirty="0" smtClean="0"/>
              <a:t>1</a:t>
            </a:r>
            <a:r>
              <a:rPr lang="zh-CN" altLang="en-US" dirty="0" smtClean="0"/>
              <a:t>－</a:t>
            </a:r>
            <a:r>
              <a:rPr lang="en-US" dirty="0" smtClean="0"/>
              <a:t>60%</a:t>
            </a:r>
            <a:r>
              <a:rPr lang="zh-CN" altLang="en-US" dirty="0" smtClean="0"/>
              <a:t>＝</a:t>
            </a:r>
            <a:r>
              <a:rPr lang="en-US" dirty="0" smtClean="0"/>
              <a:t>40%</a:t>
            </a:r>
            <a:r>
              <a:rPr lang="zh-CN" altLang="en-US" dirty="0" smtClean="0"/>
              <a:t>，保本销售量＝</a:t>
            </a:r>
            <a:r>
              <a:rPr lang="en-US" dirty="0" smtClean="0"/>
              <a:t>20000/</a:t>
            </a:r>
            <a:r>
              <a:rPr lang="zh-CN" altLang="en-US" dirty="0" smtClean="0"/>
              <a:t>（</a:t>
            </a:r>
            <a:r>
              <a:rPr lang="en-US" dirty="0" smtClean="0"/>
              <a:t>40%×10</a:t>
            </a:r>
            <a:r>
              <a:rPr lang="zh-CN" altLang="en-US" dirty="0" smtClean="0"/>
              <a:t>）＝</a:t>
            </a:r>
            <a:r>
              <a:rPr lang="en-US" dirty="0" smtClean="0"/>
              <a:t>5000</a:t>
            </a:r>
            <a:r>
              <a:rPr lang="zh-CN" altLang="en-US" dirty="0" smtClean="0"/>
              <a:t>（件）。</a:t>
            </a:r>
            <a:endParaRPr lang="zh-CN" alt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25.</a:t>
            </a:r>
            <a:r>
              <a:rPr lang="zh-CN" altLang="en-US" dirty="0" smtClean="0"/>
              <a:t>某公司</a:t>
            </a:r>
            <a:r>
              <a:rPr lang="en-US" dirty="0" smtClean="0"/>
              <a:t>2012</a:t>
            </a:r>
            <a:r>
              <a:rPr lang="zh-CN" altLang="en-US" dirty="0" smtClean="0"/>
              <a:t>年初所有者权益为</a:t>
            </a:r>
            <a:r>
              <a:rPr lang="en-US" dirty="0" smtClean="0"/>
              <a:t>1.25</a:t>
            </a:r>
            <a:r>
              <a:rPr lang="zh-CN" altLang="en-US" dirty="0" smtClean="0"/>
              <a:t>亿元，</a:t>
            </a:r>
            <a:r>
              <a:rPr lang="en-US" dirty="0" smtClean="0"/>
              <a:t>2012</a:t>
            </a:r>
            <a:r>
              <a:rPr lang="zh-CN" altLang="en-US" dirty="0" smtClean="0"/>
              <a:t>年末所有者权益为</a:t>
            </a:r>
            <a:r>
              <a:rPr lang="en-US" dirty="0" smtClean="0"/>
              <a:t>1.50</a:t>
            </a:r>
            <a:r>
              <a:rPr lang="zh-CN" altLang="en-US" dirty="0" smtClean="0"/>
              <a:t>亿元。该公司</a:t>
            </a:r>
            <a:r>
              <a:rPr lang="en-US" dirty="0" smtClean="0"/>
              <a:t>2012</a:t>
            </a:r>
            <a:r>
              <a:rPr lang="zh-CN" altLang="en-US" dirty="0" smtClean="0"/>
              <a:t>年的所有者权益增长率是（　）。 </a:t>
            </a:r>
            <a:endParaRPr lang="zh-CN" altLang="en-US" dirty="0" smtClean="0"/>
          </a:p>
          <a:p>
            <a:r>
              <a:rPr lang="en-US" dirty="0" smtClean="0"/>
              <a:t>A.16.67% </a:t>
            </a:r>
            <a:endParaRPr lang="zh-CN" altLang="en-US" dirty="0" smtClean="0"/>
          </a:p>
          <a:p>
            <a:r>
              <a:rPr lang="en-US" dirty="0" smtClean="0"/>
              <a:t>B.20.00% </a:t>
            </a:r>
            <a:endParaRPr lang="zh-CN" altLang="en-US" dirty="0" smtClean="0"/>
          </a:p>
          <a:p>
            <a:r>
              <a:rPr lang="en-US" dirty="0" smtClean="0"/>
              <a:t>C.25.00% </a:t>
            </a:r>
            <a:endParaRPr lang="zh-CN" altLang="en-US" dirty="0" smtClean="0"/>
          </a:p>
          <a:p>
            <a:r>
              <a:rPr lang="en-US" dirty="0" smtClean="0"/>
              <a:t>D.120.00%</a:t>
            </a:r>
            <a:endParaRPr lang="zh-CN" altLang="en-US" dirty="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B</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所有者权益增长率＝本年所有者权益增长额</a:t>
            </a:r>
            <a:r>
              <a:rPr lang="en-US" dirty="0" smtClean="0"/>
              <a:t>/</a:t>
            </a:r>
            <a:r>
              <a:rPr lang="zh-CN" altLang="en-US" dirty="0" smtClean="0"/>
              <a:t>年初所有者权益</a:t>
            </a:r>
            <a:r>
              <a:rPr lang="en-US" dirty="0" smtClean="0"/>
              <a:t>×100%</a:t>
            </a:r>
            <a:r>
              <a:rPr lang="zh-CN" altLang="en-US" dirty="0" smtClean="0"/>
              <a:t>＝（</a:t>
            </a:r>
            <a:r>
              <a:rPr lang="en-US" dirty="0" smtClean="0"/>
              <a:t>1.5</a:t>
            </a:r>
            <a:r>
              <a:rPr lang="zh-CN" altLang="en-US" dirty="0" smtClean="0"/>
              <a:t>－</a:t>
            </a:r>
            <a:r>
              <a:rPr lang="en-US" dirty="0" smtClean="0"/>
              <a:t>1.25</a:t>
            </a:r>
            <a:r>
              <a:rPr lang="zh-CN" altLang="en-US" dirty="0" smtClean="0"/>
              <a:t>）</a:t>
            </a:r>
            <a:r>
              <a:rPr lang="en-US" dirty="0" smtClean="0"/>
              <a:t>/1.25×100%</a:t>
            </a:r>
            <a:r>
              <a:rPr lang="zh-CN" altLang="en-US" dirty="0" smtClean="0"/>
              <a:t>＝</a:t>
            </a:r>
            <a:r>
              <a:rPr lang="en-US" dirty="0" smtClean="0"/>
              <a:t>20%</a:t>
            </a:r>
            <a:endParaRPr lang="zh-CN" alt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solidFill>
                  <a:srgbClr val="FF0000"/>
                </a:solidFill>
              </a:rPr>
              <a:t>二、多项选择题</a:t>
            </a:r>
            <a:r>
              <a:rPr lang="zh-CN" altLang="en-US" dirty="0" smtClean="0"/>
              <a:t>（本题型共</a:t>
            </a:r>
            <a:r>
              <a:rPr lang="en-US" dirty="0" smtClean="0"/>
              <a:t>10</a:t>
            </a:r>
            <a:r>
              <a:rPr lang="zh-CN" altLang="en-US" dirty="0" smtClean="0"/>
              <a:t>小题，每小题</a:t>
            </a:r>
            <a:r>
              <a:rPr lang="en-US" dirty="0" smtClean="0"/>
              <a:t>2</a:t>
            </a:r>
            <a:r>
              <a:rPr lang="zh-CN" altLang="en-US" dirty="0" smtClean="0"/>
              <a:t>分，共</a:t>
            </a:r>
            <a:r>
              <a:rPr lang="en-US" dirty="0" smtClean="0"/>
              <a:t>20</a:t>
            </a:r>
            <a:r>
              <a:rPr lang="zh-CN" altLang="en-US" dirty="0" smtClean="0"/>
              <a:t>分。每小题均有多个正确答案，请从每小题的备选答案中选出你认为正确的答案，用鼠标点击相应的选项</a:t>
            </a:r>
            <a:r>
              <a:rPr lang="zh-CN" altLang="en-US" spc="-100" dirty="0" smtClean="0"/>
              <a:t>。每小题所有答案选择正确的得分，不答、错答、漏答均不得分。）</a:t>
            </a:r>
            <a:endParaRPr lang="zh-CN" altLang="en-US" spc="-100" dirty="0"/>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1.</a:t>
            </a:r>
            <a:r>
              <a:rPr lang="zh-CN" altLang="en-US" dirty="0" smtClean="0"/>
              <a:t>下列各项中，可用于协调所有者与经营者矛盾的措施有（　）。 </a:t>
            </a:r>
            <a:endParaRPr lang="zh-CN" altLang="en-US" dirty="0" smtClean="0"/>
          </a:p>
          <a:p>
            <a:r>
              <a:rPr lang="en-US" dirty="0" smtClean="0"/>
              <a:t>A.</a:t>
            </a:r>
            <a:r>
              <a:rPr lang="zh-CN" altLang="en-US" dirty="0" smtClean="0"/>
              <a:t>解聘经营者 </a:t>
            </a:r>
            <a:endParaRPr lang="zh-CN" altLang="en-US" dirty="0" smtClean="0"/>
          </a:p>
          <a:p>
            <a:r>
              <a:rPr lang="en-US" dirty="0" smtClean="0"/>
              <a:t>B.</a:t>
            </a:r>
            <a:r>
              <a:rPr lang="zh-CN" altLang="en-US" dirty="0" smtClean="0"/>
              <a:t>绩效股形式 </a:t>
            </a:r>
            <a:endParaRPr lang="zh-CN" altLang="en-US" dirty="0" smtClean="0"/>
          </a:p>
          <a:p>
            <a:r>
              <a:rPr lang="en-US" dirty="0" smtClean="0"/>
              <a:t>C.</a:t>
            </a:r>
            <a:r>
              <a:rPr lang="zh-CN" altLang="en-US" dirty="0" smtClean="0"/>
              <a:t>公司被其他公司接收 </a:t>
            </a:r>
            <a:endParaRPr lang="zh-CN" altLang="en-US" dirty="0" smtClean="0"/>
          </a:p>
          <a:p>
            <a:r>
              <a:rPr lang="en-US" dirty="0" smtClean="0"/>
              <a:t>D.</a:t>
            </a:r>
            <a:r>
              <a:rPr lang="zh-CN" altLang="en-US" dirty="0" smtClean="0"/>
              <a:t>所有者给经营者以</a:t>
            </a:r>
            <a:r>
              <a:rPr lang="en-US" dirty="0" smtClean="0"/>
              <a:t>“</a:t>
            </a:r>
            <a:r>
              <a:rPr lang="zh-CN" altLang="en-US" dirty="0" smtClean="0"/>
              <a:t>股票期权</a:t>
            </a:r>
            <a:r>
              <a:rPr lang="en-US" dirty="0" smtClean="0"/>
              <a:t>”</a:t>
            </a:r>
            <a:endParaRPr lang="zh-CN" alt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ABCD</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协调所有者与经营者冲突的措施：解聘、接收、激励（绩效股和股票期权）。</a:t>
            </a:r>
            <a:endParaRPr lang="zh-CN" alt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2.</a:t>
            </a:r>
            <a:r>
              <a:rPr lang="zh-CN" altLang="en-US" dirty="0" smtClean="0"/>
              <a:t>某期现金预算中假定出现了正值的现金余缺数，且超过额定的期末现金余额，单纯从财务预算调剂现金余缺的角度看，该期可以采用的措施有（　）。 </a:t>
            </a:r>
            <a:endParaRPr lang="zh-CN" altLang="en-US" dirty="0" smtClean="0"/>
          </a:p>
          <a:p>
            <a:r>
              <a:rPr lang="en-US" dirty="0" smtClean="0"/>
              <a:t>A.</a:t>
            </a:r>
            <a:r>
              <a:rPr lang="zh-CN" altLang="en-US" dirty="0" smtClean="0"/>
              <a:t>偿还部分借款利息 </a:t>
            </a:r>
            <a:endParaRPr lang="zh-CN" altLang="en-US" dirty="0" smtClean="0"/>
          </a:p>
          <a:p>
            <a:r>
              <a:rPr lang="en-US" dirty="0" smtClean="0"/>
              <a:t>B.</a:t>
            </a:r>
            <a:r>
              <a:rPr lang="zh-CN" altLang="en-US" dirty="0" smtClean="0"/>
              <a:t>偿还部分借款本金 </a:t>
            </a:r>
            <a:endParaRPr lang="zh-CN" altLang="en-US" dirty="0" smtClean="0"/>
          </a:p>
          <a:p>
            <a:r>
              <a:rPr lang="en-US" dirty="0" smtClean="0"/>
              <a:t>C.</a:t>
            </a:r>
            <a:r>
              <a:rPr lang="zh-CN" altLang="en-US" dirty="0" smtClean="0"/>
              <a:t>出售短期投资 </a:t>
            </a:r>
            <a:endParaRPr lang="zh-CN" altLang="en-US" dirty="0" smtClean="0"/>
          </a:p>
          <a:p>
            <a:r>
              <a:rPr lang="en-US" dirty="0" smtClean="0"/>
              <a:t>D.</a:t>
            </a:r>
            <a:r>
              <a:rPr lang="zh-CN" altLang="en-US" dirty="0" smtClean="0"/>
              <a:t>进行短期投资</a:t>
            </a:r>
            <a:endParaRPr lang="zh-CN" alt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ABD</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现金预算中如果出现了正值的现金余缺额，且超过额定的期末现金余额，说明企业有现金的剩余，应当采取一定的措施降低现金持有量，选项</a:t>
            </a:r>
            <a:r>
              <a:rPr lang="en-US" dirty="0" smtClean="0"/>
              <a:t>A</a:t>
            </a:r>
            <a:r>
              <a:rPr lang="zh-CN" altLang="en-US" dirty="0" smtClean="0"/>
              <a:t>、</a:t>
            </a:r>
            <a:r>
              <a:rPr lang="en-US" dirty="0" smtClean="0"/>
              <a:t>B</a:t>
            </a:r>
            <a:r>
              <a:rPr lang="zh-CN" altLang="en-US" dirty="0" smtClean="0"/>
              <a:t>、</a:t>
            </a:r>
            <a:r>
              <a:rPr lang="en-US" dirty="0" smtClean="0"/>
              <a:t>D</a:t>
            </a:r>
            <a:r>
              <a:rPr lang="zh-CN" altLang="en-US" dirty="0" smtClean="0"/>
              <a:t>均可以减少企业的现金余额，而选项</a:t>
            </a:r>
            <a:r>
              <a:rPr lang="en-US" dirty="0" smtClean="0"/>
              <a:t>C</a:t>
            </a:r>
            <a:r>
              <a:rPr lang="zh-CN" altLang="en-US" dirty="0" smtClean="0"/>
              <a:t>会增加企业的现金余额，所以不应采用选项</a:t>
            </a:r>
            <a:r>
              <a:rPr lang="en-US" dirty="0" smtClean="0"/>
              <a:t>C</a:t>
            </a:r>
            <a:r>
              <a:rPr lang="zh-CN" altLang="en-US" dirty="0" smtClean="0"/>
              <a:t>的措施。</a:t>
            </a:r>
            <a:endParaRPr lang="zh-CN" alt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3.</a:t>
            </a:r>
            <a:r>
              <a:rPr lang="zh-CN" altLang="en-US" dirty="0" smtClean="0"/>
              <a:t>留存收益是企业内源性股权筹资的主要方式，下列各项中，属于该种筹资方式特点的有（　）。 </a:t>
            </a:r>
            <a:endParaRPr lang="zh-CN" altLang="en-US" dirty="0" smtClean="0"/>
          </a:p>
          <a:p>
            <a:r>
              <a:rPr lang="en-US" dirty="0" smtClean="0"/>
              <a:t>A.</a:t>
            </a:r>
            <a:r>
              <a:rPr lang="zh-CN" altLang="en-US" dirty="0" smtClean="0"/>
              <a:t>筹资数额有限 </a:t>
            </a:r>
            <a:endParaRPr lang="zh-CN" altLang="en-US" dirty="0" smtClean="0"/>
          </a:p>
          <a:p>
            <a:r>
              <a:rPr lang="en-US" dirty="0" smtClean="0"/>
              <a:t>B.</a:t>
            </a:r>
            <a:r>
              <a:rPr lang="zh-CN" altLang="en-US" dirty="0" smtClean="0"/>
              <a:t>不存在资本成本 </a:t>
            </a:r>
            <a:endParaRPr lang="zh-CN" altLang="en-US" dirty="0" smtClean="0"/>
          </a:p>
          <a:p>
            <a:r>
              <a:rPr lang="en-US" dirty="0" smtClean="0"/>
              <a:t>C.</a:t>
            </a:r>
            <a:r>
              <a:rPr lang="zh-CN" altLang="en-US" dirty="0" smtClean="0"/>
              <a:t>不发生筹资费用 </a:t>
            </a:r>
            <a:endParaRPr lang="zh-CN" altLang="en-US" dirty="0" smtClean="0"/>
          </a:p>
          <a:p>
            <a:r>
              <a:rPr lang="en-US" dirty="0" smtClean="0"/>
              <a:t>D.</a:t>
            </a:r>
            <a:r>
              <a:rPr lang="zh-CN" altLang="en-US" dirty="0" smtClean="0"/>
              <a:t>改变控制权结构</a:t>
            </a:r>
            <a:endParaRPr lang="zh-CN" alt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AC</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留存收益的筹资特点：</a:t>
            </a:r>
            <a:endParaRPr lang="en-US" altLang="zh-CN" dirty="0" smtClean="0"/>
          </a:p>
          <a:p>
            <a:r>
              <a:rPr lang="zh-CN" altLang="en-US" dirty="0" smtClean="0"/>
              <a:t>（</a:t>
            </a:r>
            <a:r>
              <a:rPr lang="en-US" dirty="0" smtClean="0"/>
              <a:t>1</a:t>
            </a:r>
            <a:r>
              <a:rPr lang="zh-CN" altLang="en-US" dirty="0" smtClean="0"/>
              <a:t>）不发生筹资费用；</a:t>
            </a:r>
            <a:endParaRPr lang="en-US" altLang="zh-CN" dirty="0" smtClean="0"/>
          </a:p>
          <a:p>
            <a:r>
              <a:rPr lang="zh-CN" altLang="en-US" dirty="0" smtClean="0"/>
              <a:t>（</a:t>
            </a:r>
            <a:r>
              <a:rPr lang="en-US" dirty="0" smtClean="0"/>
              <a:t>2</a:t>
            </a:r>
            <a:r>
              <a:rPr lang="zh-CN" altLang="en-US" dirty="0" smtClean="0"/>
              <a:t>）维持公司的控制权分布；</a:t>
            </a:r>
            <a:endParaRPr lang="en-US" altLang="zh-CN" dirty="0" smtClean="0"/>
          </a:p>
          <a:p>
            <a:r>
              <a:rPr lang="zh-CN" altLang="en-US" dirty="0" smtClean="0"/>
              <a:t>（</a:t>
            </a:r>
            <a:r>
              <a:rPr lang="en-US" dirty="0" smtClean="0"/>
              <a:t>3</a:t>
            </a:r>
            <a:r>
              <a:rPr lang="zh-CN" altLang="en-US" dirty="0" smtClean="0"/>
              <a:t>）筹资数额有限。留存收益筹资不需要发生筹资费用，资本成本较低，并不是</a:t>
            </a:r>
            <a:r>
              <a:rPr lang="en-US" dirty="0" smtClean="0"/>
              <a:t>“</a:t>
            </a:r>
            <a:r>
              <a:rPr lang="zh-CN" altLang="en-US" dirty="0" smtClean="0"/>
              <a:t>没有资本成本</a:t>
            </a:r>
            <a:r>
              <a:rPr lang="en-US" dirty="0" smtClean="0"/>
              <a:t>”</a:t>
            </a:r>
            <a:r>
              <a:rPr lang="zh-CN" altLang="en-US" dirty="0" smtClean="0"/>
              <a:t>。</a:t>
            </a:r>
            <a:endParaRPr lang="en-US" altLang="zh-CN" dirty="0" smtClean="0"/>
          </a:p>
          <a:p>
            <a:r>
              <a:rPr lang="zh-CN" altLang="en-US" dirty="0" smtClean="0"/>
              <a:t>所以选项</a:t>
            </a:r>
            <a:r>
              <a:rPr lang="en-US" dirty="0" smtClean="0"/>
              <a:t>A</a:t>
            </a:r>
            <a:r>
              <a:rPr lang="zh-CN" altLang="en-US" dirty="0" smtClean="0"/>
              <a:t>、</a:t>
            </a:r>
            <a:r>
              <a:rPr lang="en-US" dirty="0" smtClean="0"/>
              <a:t>C</a:t>
            </a:r>
            <a:r>
              <a:rPr lang="zh-CN" altLang="en-US" dirty="0" smtClean="0"/>
              <a:t>正确。</a:t>
            </a:r>
            <a:endParaRPr lang="zh-CN" alt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C</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滚动预算法又称连续预算法或永续预算法，是指在编制预算时，将预算期与会计期间脱离开，随着预算的执行不断地补充预算，逐期向后滚动，使预算期始终保持为一个固定长度（一般为</a:t>
            </a:r>
            <a:r>
              <a:rPr lang="en-US" dirty="0" smtClean="0"/>
              <a:t>12</a:t>
            </a:r>
            <a:r>
              <a:rPr lang="zh-CN" altLang="en-US" dirty="0" smtClean="0"/>
              <a:t>个月）的一种预算方法。所以选项</a:t>
            </a:r>
            <a:r>
              <a:rPr lang="en-US" dirty="0" smtClean="0"/>
              <a:t>C</a:t>
            </a:r>
            <a:r>
              <a:rPr lang="zh-CN" altLang="en-US" dirty="0" smtClean="0"/>
              <a:t>正确。</a:t>
            </a:r>
            <a:endParaRPr lang="zh-CN" altLang="en-US"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4.</a:t>
            </a:r>
            <a:r>
              <a:rPr lang="zh-CN" altLang="en-US" dirty="0" smtClean="0"/>
              <a:t>在其他因素一定，且息税前利润大于</a:t>
            </a:r>
            <a:r>
              <a:rPr lang="en-US" dirty="0" smtClean="0"/>
              <a:t>0</a:t>
            </a:r>
            <a:r>
              <a:rPr lang="zh-CN" altLang="en-US" dirty="0" smtClean="0"/>
              <a:t>的情况下，下列可以导致本期财务杠杆系数降低的有（　）。 </a:t>
            </a:r>
            <a:endParaRPr lang="zh-CN" altLang="en-US" dirty="0" smtClean="0"/>
          </a:p>
          <a:p>
            <a:r>
              <a:rPr lang="en-US" dirty="0" smtClean="0"/>
              <a:t>A.</a:t>
            </a:r>
            <a:r>
              <a:rPr lang="zh-CN" altLang="en-US" dirty="0" smtClean="0"/>
              <a:t>提高基期息税前利润 </a:t>
            </a:r>
            <a:endParaRPr lang="zh-CN" altLang="en-US" dirty="0" smtClean="0"/>
          </a:p>
          <a:p>
            <a:r>
              <a:rPr lang="en-US" dirty="0" smtClean="0"/>
              <a:t>B.</a:t>
            </a:r>
            <a:r>
              <a:rPr lang="zh-CN" altLang="en-US" dirty="0" smtClean="0"/>
              <a:t>增加基期的负债资金 </a:t>
            </a:r>
            <a:endParaRPr lang="zh-CN" altLang="en-US" dirty="0" smtClean="0"/>
          </a:p>
          <a:p>
            <a:r>
              <a:rPr lang="en-US" dirty="0" smtClean="0"/>
              <a:t>C.</a:t>
            </a:r>
            <a:r>
              <a:rPr lang="zh-CN" altLang="en-US" dirty="0" smtClean="0"/>
              <a:t>减少基期的负债资金 </a:t>
            </a:r>
            <a:endParaRPr lang="zh-CN" altLang="en-US" dirty="0" smtClean="0"/>
          </a:p>
          <a:p>
            <a:r>
              <a:rPr lang="en-US" dirty="0" smtClean="0"/>
              <a:t>D.</a:t>
            </a:r>
            <a:r>
              <a:rPr lang="zh-CN" altLang="en-US" dirty="0" smtClean="0"/>
              <a:t>降低基期的变动成本</a:t>
            </a:r>
            <a:endParaRPr lang="zh-CN" alt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ACD</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财务杠杆系数（</a:t>
            </a:r>
            <a:r>
              <a:rPr lang="en-US" dirty="0" smtClean="0"/>
              <a:t>DFL</a:t>
            </a:r>
            <a:r>
              <a:rPr lang="zh-CN" altLang="en-US" dirty="0" smtClean="0"/>
              <a:t>）＝基期息税前利润</a:t>
            </a:r>
            <a:r>
              <a:rPr lang="en-US" dirty="0" smtClean="0"/>
              <a:t>/</a:t>
            </a:r>
            <a:r>
              <a:rPr lang="zh-CN" altLang="en-US" dirty="0" smtClean="0"/>
              <a:t>（基期息税前利润－基期利息）＝</a:t>
            </a:r>
            <a:r>
              <a:rPr lang="en-US" dirty="0" smtClean="0"/>
              <a:t>1/</a:t>
            </a:r>
            <a:r>
              <a:rPr lang="zh-CN" altLang="en-US" dirty="0" smtClean="0"/>
              <a:t>（</a:t>
            </a:r>
            <a:r>
              <a:rPr lang="en-US" dirty="0" smtClean="0"/>
              <a:t>1</a:t>
            </a:r>
            <a:r>
              <a:rPr lang="zh-CN" altLang="en-US" dirty="0" smtClean="0"/>
              <a:t>－基期利息</a:t>
            </a:r>
            <a:r>
              <a:rPr lang="en-US" dirty="0" smtClean="0"/>
              <a:t>/</a:t>
            </a:r>
            <a:r>
              <a:rPr lang="zh-CN" altLang="en-US" dirty="0" smtClean="0"/>
              <a:t>基期息税前利润），从这个公式可以看出，减少基期利息和提高基期息税前利润都可以降低财务杠杆系数，而减少基期的负债资金可以减少基期的利息，降低基期的变动成本可以提高基期息税前利润，所以选项</a:t>
            </a:r>
            <a:r>
              <a:rPr lang="en-US" dirty="0" smtClean="0"/>
              <a:t>A</a:t>
            </a:r>
            <a:r>
              <a:rPr lang="zh-CN" altLang="en-US" dirty="0" smtClean="0"/>
              <a:t>、</a:t>
            </a:r>
            <a:r>
              <a:rPr lang="en-US" dirty="0" smtClean="0"/>
              <a:t>C</a:t>
            </a:r>
            <a:r>
              <a:rPr lang="zh-CN" altLang="en-US" dirty="0" smtClean="0"/>
              <a:t>、</a:t>
            </a:r>
            <a:r>
              <a:rPr lang="en-US" dirty="0" smtClean="0"/>
              <a:t>D</a:t>
            </a:r>
            <a:r>
              <a:rPr lang="zh-CN" altLang="en-US" dirty="0" smtClean="0"/>
              <a:t>都是答案。</a:t>
            </a:r>
            <a:endParaRPr lang="zh-CN" altLang="en-US" dirty="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5.</a:t>
            </a:r>
            <a:r>
              <a:rPr lang="zh-CN" altLang="en-US" dirty="0" smtClean="0"/>
              <a:t>某投资项目的内含报酬率等于</a:t>
            </a:r>
            <a:r>
              <a:rPr lang="en-US" dirty="0" smtClean="0"/>
              <a:t>8%</a:t>
            </a:r>
            <a:r>
              <a:rPr lang="zh-CN" altLang="en-US" dirty="0" smtClean="0"/>
              <a:t>，项目的资本成本也等于</a:t>
            </a:r>
            <a:r>
              <a:rPr lang="en-US" dirty="0" smtClean="0"/>
              <a:t>8%</a:t>
            </a:r>
            <a:r>
              <a:rPr lang="zh-CN" altLang="en-US" dirty="0" smtClean="0"/>
              <a:t>，则下列表述正确的有（　）。 </a:t>
            </a:r>
            <a:endParaRPr lang="zh-CN" altLang="en-US" dirty="0" smtClean="0"/>
          </a:p>
          <a:p>
            <a:r>
              <a:rPr lang="en-US" dirty="0" smtClean="0"/>
              <a:t>A.</a:t>
            </a:r>
            <a:r>
              <a:rPr lang="zh-CN" altLang="en-US" dirty="0" smtClean="0"/>
              <a:t>该项目净现值等于零 </a:t>
            </a:r>
            <a:endParaRPr lang="zh-CN" altLang="en-US" dirty="0" smtClean="0"/>
          </a:p>
          <a:p>
            <a:r>
              <a:rPr lang="en-US" dirty="0" smtClean="0"/>
              <a:t>B.</a:t>
            </a:r>
            <a:r>
              <a:rPr lang="zh-CN" altLang="en-US" dirty="0" smtClean="0"/>
              <a:t>该项目本身的投资报酬率为</a:t>
            </a:r>
            <a:r>
              <a:rPr lang="en-US" dirty="0" smtClean="0"/>
              <a:t>8% </a:t>
            </a:r>
            <a:endParaRPr lang="zh-CN" altLang="en-US" dirty="0" smtClean="0"/>
          </a:p>
          <a:p>
            <a:r>
              <a:rPr lang="en-US" dirty="0" smtClean="0"/>
              <a:t>C.</a:t>
            </a:r>
            <a:r>
              <a:rPr lang="zh-CN" altLang="en-US" dirty="0" smtClean="0"/>
              <a:t>该项目各年现金流入量的现值之和大于其各年现金流出量的现值之和 </a:t>
            </a:r>
            <a:endParaRPr lang="zh-CN" altLang="en-US" dirty="0" smtClean="0"/>
          </a:p>
          <a:p>
            <a:r>
              <a:rPr lang="en-US" dirty="0" smtClean="0"/>
              <a:t>D.</a:t>
            </a:r>
            <a:r>
              <a:rPr lang="zh-CN" altLang="en-US" dirty="0" smtClean="0"/>
              <a:t>该项目各年现金流入量的现值之和等于其各年现金流出量的现值之和 </a:t>
            </a:r>
            <a:endParaRPr lang="zh-CN" altLang="en-US" dirty="0" smtClean="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ABD</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内含报酬率是指</a:t>
            </a:r>
            <a:r>
              <a:rPr lang="en-US" dirty="0" smtClean="0"/>
              <a:t>NPV</a:t>
            </a:r>
            <a:r>
              <a:rPr lang="zh-CN" altLang="en-US" dirty="0" smtClean="0"/>
              <a:t>＝</a:t>
            </a:r>
            <a:r>
              <a:rPr lang="en-US" dirty="0" smtClean="0"/>
              <a:t>0</a:t>
            </a:r>
            <a:r>
              <a:rPr lang="zh-CN" altLang="en-US" dirty="0" smtClean="0"/>
              <a:t>时的折现率，如果内含报酬率等于项目的资本成本，表明</a:t>
            </a:r>
            <a:r>
              <a:rPr lang="en-US" dirty="0" smtClean="0"/>
              <a:t>NPV</a:t>
            </a:r>
            <a:r>
              <a:rPr lang="zh-CN" altLang="en-US" dirty="0" smtClean="0"/>
              <a:t>＝</a:t>
            </a:r>
            <a:r>
              <a:rPr lang="en-US" dirty="0" smtClean="0"/>
              <a:t>0</a:t>
            </a:r>
            <a:r>
              <a:rPr lang="zh-CN" altLang="en-US" dirty="0" smtClean="0"/>
              <a:t>，即该项目各年现金流入量的现值之和等于其各年现金流出量的现值之和，项目的投资报酬率＝</a:t>
            </a:r>
            <a:r>
              <a:rPr lang="en-US" dirty="0" smtClean="0"/>
              <a:t>8%</a:t>
            </a:r>
            <a:r>
              <a:rPr lang="zh-CN" altLang="en-US" dirty="0" smtClean="0"/>
              <a:t>。</a:t>
            </a:r>
            <a:endParaRPr lang="zh-CN" alt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6.</a:t>
            </a:r>
            <a:r>
              <a:rPr lang="zh-CN" altLang="en-US" dirty="0" smtClean="0"/>
              <a:t>以成本为基础的转移定价中，成本的形式包括（　）。 </a:t>
            </a:r>
            <a:endParaRPr lang="zh-CN" altLang="en-US" dirty="0" smtClean="0"/>
          </a:p>
          <a:p>
            <a:r>
              <a:rPr lang="en-US" dirty="0" smtClean="0"/>
              <a:t>A.</a:t>
            </a:r>
            <a:r>
              <a:rPr lang="zh-CN" altLang="en-US" dirty="0" smtClean="0"/>
              <a:t>完全成本 </a:t>
            </a:r>
            <a:endParaRPr lang="zh-CN" altLang="en-US" dirty="0" smtClean="0"/>
          </a:p>
          <a:p>
            <a:r>
              <a:rPr lang="en-US" dirty="0" smtClean="0"/>
              <a:t>B.</a:t>
            </a:r>
            <a:r>
              <a:rPr lang="zh-CN" altLang="en-US" dirty="0" smtClean="0"/>
              <a:t>完全成本加成 </a:t>
            </a:r>
            <a:endParaRPr lang="zh-CN" altLang="en-US" dirty="0" smtClean="0"/>
          </a:p>
          <a:p>
            <a:r>
              <a:rPr lang="en-US" dirty="0" smtClean="0"/>
              <a:t>C.</a:t>
            </a:r>
            <a:r>
              <a:rPr lang="zh-CN" altLang="en-US" dirty="0" smtClean="0"/>
              <a:t>变动成本 </a:t>
            </a:r>
            <a:endParaRPr lang="zh-CN" altLang="en-US" dirty="0" smtClean="0"/>
          </a:p>
          <a:p>
            <a:r>
              <a:rPr lang="en-US" dirty="0" smtClean="0"/>
              <a:t>D.</a:t>
            </a:r>
            <a:r>
              <a:rPr lang="zh-CN" altLang="en-US" dirty="0" smtClean="0"/>
              <a:t>变动成本加固定制造费用</a:t>
            </a:r>
            <a:endParaRPr lang="zh-CN" alt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ABCD</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采用以成本为基础的转移定价是指所有的内部交易均以某种形式的成本价格进行结算，它适用于内部转移的产品或劳务没有市价的情况，包括完全成本、完全成本加成、变动成本以及变动成本加固定制造费用四种形式。</a:t>
            </a:r>
            <a:endParaRPr lang="zh-CN" altLang="en-US" dirty="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7.</a:t>
            </a:r>
            <a:r>
              <a:rPr lang="zh-CN" altLang="en-US" dirty="0" smtClean="0"/>
              <a:t>上市公司发放股票股利可能导致的结果有（　）。 </a:t>
            </a:r>
            <a:endParaRPr lang="zh-CN" altLang="en-US" dirty="0" smtClean="0"/>
          </a:p>
          <a:p>
            <a:r>
              <a:rPr lang="en-US" dirty="0" smtClean="0"/>
              <a:t>A.</a:t>
            </a:r>
            <a:r>
              <a:rPr lang="zh-CN" altLang="en-US" dirty="0" smtClean="0"/>
              <a:t>公司股东权益内部结构发生变化 </a:t>
            </a:r>
            <a:endParaRPr lang="zh-CN" altLang="en-US" dirty="0" smtClean="0"/>
          </a:p>
          <a:p>
            <a:r>
              <a:rPr lang="en-US" dirty="0" smtClean="0"/>
              <a:t>B.</a:t>
            </a:r>
            <a:r>
              <a:rPr lang="zh-CN" altLang="en-US" dirty="0" smtClean="0"/>
              <a:t>公司股东权益总额发生变化 </a:t>
            </a:r>
            <a:endParaRPr lang="zh-CN" altLang="en-US" dirty="0" smtClean="0"/>
          </a:p>
          <a:p>
            <a:r>
              <a:rPr lang="en-US" dirty="0" smtClean="0"/>
              <a:t>C.</a:t>
            </a:r>
            <a:r>
              <a:rPr lang="zh-CN" altLang="en-US" dirty="0" smtClean="0"/>
              <a:t>每一位股东的持股比例发生变化 </a:t>
            </a:r>
            <a:endParaRPr lang="zh-CN" altLang="en-US" dirty="0" smtClean="0"/>
          </a:p>
          <a:p>
            <a:r>
              <a:rPr lang="en-US" dirty="0" smtClean="0"/>
              <a:t>D.</a:t>
            </a:r>
            <a:r>
              <a:rPr lang="zh-CN" altLang="en-US" dirty="0" smtClean="0"/>
              <a:t>公司股份总额发生变化</a:t>
            </a:r>
            <a:endParaRPr lang="zh-CN" alt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AD</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发放股票股利导致所有者权益内部的</a:t>
            </a:r>
            <a:r>
              <a:rPr lang="en-US" dirty="0" smtClean="0"/>
              <a:t>“</a:t>
            </a:r>
            <a:r>
              <a:rPr lang="zh-CN" altLang="en-US" dirty="0" smtClean="0"/>
              <a:t>未分配利润</a:t>
            </a:r>
            <a:r>
              <a:rPr lang="en-US" dirty="0" smtClean="0"/>
              <a:t>”</a:t>
            </a:r>
            <a:r>
              <a:rPr lang="zh-CN" altLang="en-US" dirty="0" smtClean="0"/>
              <a:t>项目减少，</a:t>
            </a:r>
            <a:r>
              <a:rPr lang="en-US" dirty="0" smtClean="0"/>
              <a:t>“</a:t>
            </a:r>
            <a:r>
              <a:rPr lang="zh-CN" altLang="en-US" dirty="0" smtClean="0"/>
              <a:t>股本</a:t>
            </a:r>
            <a:r>
              <a:rPr lang="en-US" dirty="0" smtClean="0"/>
              <a:t>”</a:t>
            </a:r>
            <a:r>
              <a:rPr lang="zh-CN" altLang="en-US" dirty="0" smtClean="0"/>
              <a:t>项目增加，</a:t>
            </a:r>
            <a:r>
              <a:rPr lang="en-US" dirty="0" smtClean="0"/>
              <a:t>“</a:t>
            </a:r>
            <a:r>
              <a:rPr lang="zh-CN" altLang="en-US" dirty="0" smtClean="0"/>
              <a:t>未分配利润</a:t>
            </a:r>
            <a:r>
              <a:rPr lang="en-US" dirty="0" smtClean="0"/>
              <a:t>”</a:t>
            </a:r>
            <a:r>
              <a:rPr lang="zh-CN" altLang="en-US" dirty="0" smtClean="0"/>
              <a:t>减少数和</a:t>
            </a:r>
            <a:r>
              <a:rPr lang="en-US" dirty="0" smtClean="0"/>
              <a:t>“</a:t>
            </a:r>
            <a:r>
              <a:rPr lang="zh-CN" altLang="en-US" dirty="0" smtClean="0"/>
              <a:t>股本</a:t>
            </a:r>
            <a:r>
              <a:rPr lang="en-US" dirty="0" smtClean="0"/>
              <a:t>”</a:t>
            </a:r>
            <a:r>
              <a:rPr lang="zh-CN" altLang="en-US" dirty="0" smtClean="0"/>
              <a:t>增加数之间的差额计入</a:t>
            </a:r>
            <a:r>
              <a:rPr lang="en-US" dirty="0" smtClean="0"/>
              <a:t>“</a:t>
            </a:r>
            <a:r>
              <a:rPr lang="zh-CN" altLang="en-US" dirty="0" smtClean="0"/>
              <a:t>资本公积</a:t>
            </a:r>
            <a:r>
              <a:rPr lang="en-US" dirty="0" smtClean="0"/>
              <a:t>”</a:t>
            </a:r>
            <a:r>
              <a:rPr lang="zh-CN" altLang="en-US" dirty="0" smtClean="0"/>
              <a:t>项目。因此，选项</a:t>
            </a:r>
            <a:r>
              <a:rPr lang="en-US" dirty="0" smtClean="0"/>
              <a:t>A</a:t>
            </a:r>
            <a:r>
              <a:rPr lang="zh-CN" altLang="en-US" dirty="0" smtClean="0"/>
              <a:t>的说法正确，选项</a:t>
            </a:r>
            <a:r>
              <a:rPr lang="en-US" dirty="0" smtClean="0"/>
              <a:t>B</a:t>
            </a:r>
            <a:r>
              <a:rPr lang="zh-CN" altLang="en-US" dirty="0" smtClean="0"/>
              <a:t>的说法错误。由于发放股票股利会增加普通股股数，不同的股东持有的股数增加的百分比是相同的，因此，选项</a:t>
            </a:r>
            <a:r>
              <a:rPr lang="en-US" dirty="0" smtClean="0"/>
              <a:t>C</a:t>
            </a:r>
            <a:r>
              <a:rPr lang="zh-CN" altLang="en-US" dirty="0" smtClean="0"/>
              <a:t>的说法不正确，选项</a:t>
            </a:r>
            <a:r>
              <a:rPr lang="en-US" dirty="0" smtClean="0"/>
              <a:t>D</a:t>
            </a:r>
            <a:r>
              <a:rPr lang="zh-CN" altLang="en-US" dirty="0" smtClean="0"/>
              <a:t>的说法正确。</a:t>
            </a:r>
            <a:endParaRPr lang="zh-CN" altLang="en-US"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8.</a:t>
            </a:r>
            <a:r>
              <a:rPr lang="zh-CN" altLang="en-US" dirty="0" smtClean="0"/>
              <a:t>下列各项中，属于影响偿债能力的表外因素的有（　）。 </a:t>
            </a:r>
            <a:endParaRPr lang="zh-CN" altLang="en-US" dirty="0" smtClean="0"/>
          </a:p>
          <a:p>
            <a:r>
              <a:rPr lang="en-US" dirty="0" smtClean="0"/>
              <a:t>A.</a:t>
            </a:r>
            <a:r>
              <a:rPr lang="zh-CN" altLang="en-US" dirty="0" smtClean="0"/>
              <a:t>可动用的银行贷款指标或授信额度 </a:t>
            </a:r>
            <a:endParaRPr lang="zh-CN" altLang="en-US" dirty="0" smtClean="0"/>
          </a:p>
          <a:p>
            <a:r>
              <a:rPr lang="en-US" dirty="0" smtClean="0"/>
              <a:t>B.</a:t>
            </a:r>
            <a:r>
              <a:rPr lang="zh-CN" altLang="en-US" dirty="0" smtClean="0"/>
              <a:t>很快变现的长期资产 </a:t>
            </a:r>
            <a:endParaRPr lang="zh-CN" altLang="en-US" dirty="0" smtClean="0"/>
          </a:p>
          <a:p>
            <a:r>
              <a:rPr lang="en-US" dirty="0" smtClean="0"/>
              <a:t>C.</a:t>
            </a:r>
            <a:r>
              <a:rPr lang="zh-CN" altLang="en-US" dirty="0" smtClean="0"/>
              <a:t>或有事项和承诺事项 </a:t>
            </a:r>
            <a:endParaRPr lang="zh-CN" altLang="en-US" dirty="0" smtClean="0"/>
          </a:p>
          <a:p>
            <a:r>
              <a:rPr lang="en-US" dirty="0" smtClean="0"/>
              <a:t>D.</a:t>
            </a:r>
            <a:r>
              <a:rPr lang="zh-CN" altLang="en-US" dirty="0" smtClean="0"/>
              <a:t>经营租赁</a:t>
            </a:r>
            <a:endParaRPr lang="zh-CN" alt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a:lnSpc>
                <a:spcPct val="140000"/>
              </a:lnSpc>
            </a:pPr>
            <a:r>
              <a:rPr lang="en-US" altLang="zh-CN" sz="1800" dirty="0" smtClean="0">
                <a:solidFill>
                  <a:srgbClr val="FF0000"/>
                </a:solidFill>
              </a:rPr>
              <a:t>【</a:t>
            </a:r>
            <a:r>
              <a:rPr lang="zh-CN" altLang="en-US" sz="1800" dirty="0" smtClean="0">
                <a:solidFill>
                  <a:srgbClr val="FF0000"/>
                </a:solidFill>
              </a:rPr>
              <a:t>正确答案</a:t>
            </a:r>
            <a:r>
              <a:rPr lang="en-US" altLang="zh-CN" sz="1800" dirty="0" smtClean="0">
                <a:solidFill>
                  <a:srgbClr val="FF0000"/>
                </a:solidFill>
              </a:rPr>
              <a:t>】</a:t>
            </a:r>
            <a:r>
              <a:rPr lang="en-US" sz="1800" dirty="0" smtClean="0">
                <a:solidFill>
                  <a:srgbClr val="FF0000"/>
                </a:solidFill>
              </a:rPr>
              <a:t>ABCD</a:t>
            </a:r>
            <a:endParaRPr lang="zh-CN" altLang="en-US" sz="1800" dirty="0" smtClean="0">
              <a:solidFill>
                <a:srgbClr val="FF0000"/>
              </a:solidFill>
            </a:endParaRPr>
          </a:p>
          <a:p>
            <a:pPr>
              <a:lnSpc>
                <a:spcPct val="140000"/>
              </a:lnSpc>
            </a:pPr>
            <a:r>
              <a:rPr lang="en-US" altLang="zh-CN" sz="1800" dirty="0" smtClean="0">
                <a:solidFill>
                  <a:srgbClr val="FF0000"/>
                </a:solidFill>
              </a:rPr>
              <a:t>【</a:t>
            </a:r>
            <a:r>
              <a:rPr lang="zh-CN" altLang="en-US" sz="1800" dirty="0" smtClean="0">
                <a:solidFill>
                  <a:srgbClr val="FF0000"/>
                </a:solidFill>
              </a:rPr>
              <a:t>答案解析</a:t>
            </a:r>
            <a:r>
              <a:rPr lang="en-US" altLang="zh-CN" sz="1800" dirty="0" smtClean="0">
                <a:solidFill>
                  <a:srgbClr val="FF0000"/>
                </a:solidFill>
              </a:rPr>
              <a:t>】</a:t>
            </a:r>
            <a:r>
              <a:rPr lang="zh-CN" altLang="en-US" sz="1800" dirty="0" smtClean="0"/>
              <a:t>表外因素指的是资产负债表中没有反映出来的因素，当企业存在可动用的银行贷款指标或授信额度时，这些数据不在财务报表内反映，但由于可以随时增加企业的支付能力，可以提高企业偿债能力。因此，选项</a:t>
            </a:r>
            <a:r>
              <a:rPr lang="en-US" sz="1800" dirty="0" smtClean="0"/>
              <a:t>A</a:t>
            </a:r>
            <a:r>
              <a:rPr lang="zh-CN" altLang="en-US" sz="1800" dirty="0" smtClean="0"/>
              <a:t>是答案；如果企业存在很快变现的长期资产，会增加企业的短期偿债能力，但是，很快变现的长期资产在资产负债表中并不单独体现，因此，选项</a:t>
            </a:r>
            <a:r>
              <a:rPr lang="en-US" sz="1800" dirty="0" smtClean="0"/>
              <a:t>B</a:t>
            </a:r>
            <a:r>
              <a:rPr lang="zh-CN" altLang="en-US" sz="1800" dirty="0" smtClean="0"/>
              <a:t>是答案。如果企业存在债务担保或未决诉讼等或有事项，会增加企业的潜在偿债压力。同样各种承诺支付事项，也会加大企业偿债义务。但是，或有事项和承诺事项并不在资产负债表中反映出来，所以，选项</a:t>
            </a:r>
            <a:r>
              <a:rPr lang="en-US" sz="1800" dirty="0" smtClean="0"/>
              <a:t>C</a:t>
            </a:r>
            <a:r>
              <a:rPr lang="zh-CN" altLang="en-US" sz="1800" dirty="0" smtClean="0"/>
              <a:t>是答案；当企业存在经营租赁时，意味着企业要在租赁期内分期支付租赁费用，也即有固定的、经常性的支付义务，会影响企业的偿债能力，但是经营租赁的负债未反映在资产负债表中，因此选项</a:t>
            </a:r>
            <a:r>
              <a:rPr lang="en-US" sz="1800" dirty="0" smtClean="0"/>
              <a:t>D</a:t>
            </a:r>
            <a:r>
              <a:rPr lang="zh-CN" altLang="en-US" sz="1800" dirty="0" smtClean="0"/>
              <a:t>是答案。</a:t>
            </a:r>
            <a:endParaRPr lang="zh-CN" altLang="en-US" sz="18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3.</a:t>
            </a:r>
            <a:r>
              <a:rPr lang="zh-CN" altLang="en-US" dirty="0" smtClean="0"/>
              <a:t>下列各项中，属于长期借款特殊性保护条款的是（　）。 </a:t>
            </a:r>
            <a:endParaRPr lang="zh-CN" altLang="en-US" dirty="0" smtClean="0"/>
          </a:p>
          <a:p>
            <a:r>
              <a:rPr lang="en-US" dirty="0" smtClean="0"/>
              <a:t>A.</a:t>
            </a:r>
            <a:r>
              <a:rPr lang="zh-CN" altLang="en-US" dirty="0" smtClean="0"/>
              <a:t>限制企业非经营性支出 </a:t>
            </a:r>
            <a:endParaRPr lang="zh-CN" altLang="en-US" dirty="0" smtClean="0"/>
          </a:p>
          <a:p>
            <a:r>
              <a:rPr lang="en-US" dirty="0" smtClean="0"/>
              <a:t>B.</a:t>
            </a:r>
            <a:r>
              <a:rPr lang="zh-CN" altLang="en-US" dirty="0" smtClean="0"/>
              <a:t>要求公司主要领导人购买人身保险 </a:t>
            </a:r>
            <a:endParaRPr lang="zh-CN" altLang="en-US" dirty="0" smtClean="0"/>
          </a:p>
          <a:p>
            <a:r>
              <a:rPr lang="en-US" dirty="0" smtClean="0"/>
              <a:t>C.</a:t>
            </a:r>
            <a:r>
              <a:rPr lang="zh-CN" altLang="en-US" dirty="0" smtClean="0"/>
              <a:t>保持企业的资产流动性 </a:t>
            </a:r>
            <a:endParaRPr lang="zh-CN" altLang="en-US" dirty="0" smtClean="0"/>
          </a:p>
          <a:p>
            <a:r>
              <a:rPr lang="en-US" dirty="0" smtClean="0"/>
              <a:t>D.</a:t>
            </a:r>
            <a:r>
              <a:rPr lang="zh-CN" altLang="en-US" dirty="0" smtClean="0"/>
              <a:t>限制公司的长期投资</a:t>
            </a:r>
            <a:endParaRPr lang="zh-CN" alt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9.</a:t>
            </a:r>
            <a:r>
              <a:rPr lang="zh-CN" altLang="en-US" dirty="0" smtClean="0"/>
              <a:t>资金流程是指与资金流动有关的程序和规定，主要包括（　）。 </a:t>
            </a:r>
            <a:endParaRPr lang="zh-CN" altLang="en-US" dirty="0" smtClean="0"/>
          </a:p>
          <a:p>
            <a:r>
              <a:rPr lang="en-US" dirty="0" smtClean="0"/>
              <a:t>A.</a:t>
            </a:r>
            <a:r>
              <a:rPr lang="zh-CN" altLang="en-US" dirty="0" smtClean="0"/>
              <a:t>收入资金管理与控制 </a:t>
            </a:r>
            <a:endParaRPr lang="zh-CN" altLang="en-US" dirty="0" smtClean="0"/>
          </a:p>
          <a:p>
            <a:r>
              <a:rPr lang="en-US" dirty="0" smtClean="0"/>
              <a:t>B.</a:t>
            </a:r>
            <a:r>
              <a:rPr lang="zh-CN" altLang="en-US" dirty="0" smtClean="0"/>
              <a:t>支出资金管理与控制 </a:t>
            </a:r>
            <a:endParaRPr lang="zh-CN" altLang="en-US" dirty="0" smtClean="0"/>
          </a:p>
          <a:p>
            <a:r>
              <a:rPr lang="en-US" dirty="0" smtClean="0"/>
              <a:t>C.</a:t>
            </a:r>
            <a:r>
              <a:rPr lang="zh-CN" altLang="en-US" dirty="0" smtClean="0"/>
              <a:t>资金内部结算与信贷管理与控制 </a:t>
            </a:r>
            <a:endParaRPr lang="zh-CN" altLang="en-US" dirty="0" smtClean="0"/>
          </a:p>
          <a:p>
            <a:r>
              <a:rPr lang="en-US" dirty="0" smtClean="0"/>
              <a:t>D.</a:t>
            </a:r>
            <a:r>
              <a:rPr lang="zh-CN" altLang="en-US" dirty="0" smtClean="0"/>
              <a:t>收支两条线的组织保障</a:t>
            </a:r>
            <a:endParaRPr lang="zh-CN" altLang="en-US"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ABCD</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资金流程是指与资金流动有关的程序和规定，主要包括以下几个部分：</a:t>
            </a:r>
            <a:endParaRPr lang="en-US" altLang="zh-CN" dirty="0" smtClean="0"/>
          </a:p>
          <a:p>
            <a:r>
              <a:rPr lang="zh-CN" altLang="en-US" dirty="0" smtClean="0"/>
              <a:t>（</a:t>
            </a:r>
            <a:r>
              <a:rPr lang="en-US" dirty="0" smtClean="0"/>
              <a:t>1</a:t>
            </a:r>
            <a:r>
              <a:rPr lang="zh-CN" altLang="en-US" dirty="0" smtClean="0"/>
              <a:t>）关于账户管理、货币资金安全性等规定；</a:t>
            </a:r>
            <a:endParaRPr lang="en-US" altLang="zh-CN" dirty="0" smtClean="0"/>
          </a:p>
          <a:p>
            <a:r>
              <a:rPr lang="zh-CN" altLang="en-US" dirty="0" smtClean="0"/>
              <a:t>（</a:t>
            </a:r>
            <a:r>
              <a:rPr lang="en-US" dirty="0" smtClean="0"/>
              <a:t>2</a:t>
            </a:r>
            <a:r>
              <a:rPr lang="zh-CN" altLang="en-US" dirty="0" smtClean="0"/>
              <a:t>）收入资金管理与控制；</a:t>
            </a:r>
            <a:endParaRPr lang="en-US" altLang="zh-CN" dirty="0" smtClean="0"/>
          </a:p>
          <a:p>
            <a:r>
              <a:rPr lang="zh-CN" altLang="en-US" dirty="0" smtClean="0"/>
              <a:t>（</a:t>
            </a:r>
            <a:r>
              <a:rPr lang="en-US" dirty="0" smtClean="0"/>
              <a:t>3</a:t>
            </a:r>
            <a:r>
              <a:rPr lang="zh-CN" altLang="en-US" dirty="0" smtClean="0"/>
              <a:t>）支出资金管理与控制；</a:t>
            </a:r>
            <a:endParaRPr lang="en-US" altLang="zh-CN" dirty="0" smtClean="0"/>
          </a:p>
          <a:p>
            <a:r>
              <a:rPr lang="zh-CN" altLang="en-US" dirty="0" smtClean="0"/>
              <a:t>（</a:t>
            </a:r>
            <a:r>
              <a:rPr lang="en-US" dirty="0" smtClean="0"/>
              <a:t>4</a:t>
            </a:r>
            <a:r>
              <a:rPr lang="zh-CN" altLang="en-US" dirty="0" smtClean="0"/>
              <a:t>）资金内部结算与信贷管理与控制；</a:t>
            </a:r>
            <a:endParaRPr lang="en-US" altLang="zh-CN" dirty="0" smtClean="0"/>
          </a:p>
          <a:p>
            <a:r>
              <a:rPr lang="zh-CN" altLang="en-US" dirty="0" smtClean="0"/>
              <a:t>（</a:t>
            </a:r>
            <a:r>
              <a:rPr lang="en-US" dirty="0" smtClean="0"/>
              <a:t>5</a:t>
            </a:r>
            <a:r>
              <a:rPr lang="zh-CN" altLang="en-US" dirty="0" smtClean="0"/>
              <a:t>）收支两条线的组织保障等。</a:t>
            </a:r>
            <a:endParaRPr lang="zh-CN" altLang="en-US" dirty="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10.</a:t>
            </a:r>
            <a:r>
              <a:rPr lang="zh-CN" altLang="en-US" dirty="0" smtClean="0"/>
              <a:t>根据资本资产定价模型，下列关于</a:t>
            </a:r>
            <a:r>
              <a:rPr lang="en-US" dirty="0" smtClean="0"/>
              <a:t>β</a:t>
            </a:r>
            <a:r>
              <a:rPr lang="zh-CN" altLang="en-US" dirty="0" smtClean="0"/>
              <a:t>系数的说法中，正确的有（　）。 </a:t>
            </a:r>
            <a:endParaRPr lang="zh-CN" altLang="en-US" dirty="0" smtClean="0"/>
          </a:p>
          <a:p>
            <a:r>
              <a:rPr lang="en-US" dirty="0" err="1" smtClean="0"/>
              <a:t>A.β</a:t>
            </a:r>
            <a:r>
              <a:rPr lang="zh-CN" altLang="en-US" dirty="0" smtClean="0"/>
              <a:t>值恒大于</a:t>
            </a:r>
            <a:r>
              <a:rPr lang="en-US" dirty="0" smtClean="0"/>
              <a:t>0 </a:t>
            </a:r>
            <a:endParaRPr lang="zh-CN" altLang="en-US" dirty="0" smtClean="0"/>
          </a:p>
          <a:p>
            <a:r>
              <a:rPr lang="en-US" dirty="0" smtClean="0"/>
              <a:t>B.</a:t>
            </a:r>
            <a:r>
              <a:rPr lang="zh-CN" altLang="en-US" dirty="0" smtClean="0"/>
              <a:t>市场组合的</a:t>
            </a:r>
            <a:r>
              <a:rPr lang="en-US" dirty="0" smtClean="0"/>
              <a:t>β</a:t>
            </a:r>
            <a:r>
              <a:rPr lang="zh-CN" altLang="en-US" dirty="0" smtClean="0"/>
              <a:t>值恒等于</a:t>
            </a:r>
            <a:r>
              <a:rPr lang="en-US" dirty="0" smtClean="0"/>
              <a:t>1 </a:t>
            </a:r>
            <a:endParaRPr lang="zh-CN" altLang="en-US" dirty="0" smtClean="0"/>
          </a:p>
          <a:p>
            <a:r>
              <a:rPr lang="en-US" dirty="0" err="1" smtClean="0"/>
              <a:t>C.β</a:t>
            </a:r>
            <a:r>
              <a:rPr lang="zh-CN" altLang="en-US" dirty="0" smtClean="0"/>
              <a:t>系数为零表示无系统风险 </a:t>
            </a:r>
            <a:endParaRPr lang="zh-CN" altLang="en-US" dirty="0" smtClean="0"/>
          </a:p>
          <a:p>
            <a:r>
              <a:rPr lang="en-US" dirty="0" err="1" smtClean="0"/>
              <a:t>D.β</a:t>
            </a:r>
            <a:r>
              <a:rPr lang="zh-CN" altLang="en-US" dirty="0" smtClean="0"/>
              <a:t>系数既能衡量系统风险也能衡量非系统风险</a:t>
            </a:r>
            <a:endParaRPr lang="zh-CN" altLang="en-US"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BC</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en-US" dirty="0" err="1" smtClean="0"/>
              <a:t>β</a:t>
            </a:r>
            <a:r>
              <a:rPr lang="en-US" baseline="-25000" dirty="0" err="1" smtClean="0"/>
              <a:t>i</a:t>
            </a:r>
            <a:r>
              <a:rPr lang="zh-CN" altLang="en-US" dirty="0" smtClean="0"/>
              <a:t>＝第</a:t>
            </a:r>
            <a:r>
              <a:rPr lang="en-US" dirty="0" err="1" smtClean="0"/>
              <a:t>i</a:t>
            </a:r>
            <a:r>
              <a:rPr lang="zh-CN" altLang="en-US" dirty="0" smtClean="0"/>
              <a:t>项资产的收益率与市场组合收益率的相关系数</a:t>
            </a:r>
            <a:r>
              <a:rPr lang="en-US" dirty="0" smtClean="0"/>
              <a:t>×</a:t>
            </a:r>
            <a:r>
              <a:rPr lang="zh-CN" altLang="en-US" dirty="0" smtClean="0"/>
              <a:t>该项资产收益率的标准差</a:t>
            </a:r>
            <a:r>
              <a:rPr lang="en-US" dirty="0" smtClean="0"/>
              <a:t>/</a:t>
            </a:r>
            <a:r>
              <a:rPr lang="zh-CN" altLang="en-US" dirty="0" smtClean="0"/>
              <a:t>市场组合收益率的标准差，由于相关系数可能是负数，所以选项</a:t>
            </a:r>
            <a:r>
              <a:rPr lang="en-US" dirty="0" smtClean="0"/>
              <a:t>A</a:t>
            </a:r>
            <a:r>
              <a:rPr lang="zh-CN" altLang="en-US" dirty="0" smtClean="0"/>
              <a:t>的说法错误。</a:t>
            </a:r>
            <a:r>
              <a:rPr lang="en-US" dirty="0" smtClean="0"/>
              <a:t>β</a:t>
            </a:r>
            <a:r>
              <a:rPr lang="zh-CN" altLang="en-US" dirty="0" smtClean="0"/>
              <a:t>系数反映系统风险的大小，所以选项</a:t>
            </a:r>
            <a:r>
              <a:rPr lang="en-US" dirty="0" smtClean="0"/>
              <a:t>D</a:t>
            </a:r>
            <a:r>
              <a:rPr lang="zh-CN" altLang="en-US" dirty="0" smtClean="0"/>
              <a:t>的说法错误。</a:t>
            </a:r>
            <a:endParaRPr lang="zh-CN" altLang="en-US"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solidFill>
                  <a:srgbClr val="FF0000"/>
                </a:solidFill>
              </a:rPr>
              <a:t>三、判断题</a:t>
            </a:r>
            <a:r>
              <a:rPr lang="zh-CN" altLang="en-US" dirty="0" smtClean="0"/>
              <a:t>（本类题共</a:t>
            </a:r>
            <a:r>
              <a:rPr lang="en-US" dirty="0" smtClean="0"/>
              <a:t>10</a:t>
            </a:r>
            <a:r>
              <a:rPr lang="zh-CN" altLang="en-US" dirty="0" smtClean="0"/>
              <a:t>小题，每小题</a:t>
            </a:r>
            <a:r>
              <a:rPr lang="en-US" dirty="0" smtClean="0"/>
              <a:t>1</a:t>
            </a:r>
            <a:r>
              <a:rPr lang="zh-CN" altLang="en-US" dirty="0" smtClean="0"/>
              <a:t>分，共</a:t>
            </a:r>
            <a:r>
              <a:rPr lang="en-US" dirty="0" smtClean="0"/>
              <a:t>10</a:t>
            </a:r>
            <a:r>
              <a:rPr lang="zh-CN" altLang="en-US" dirty="0" smtClean="0"/>
              <a:t>分，每小题答题正确得</a:t>
            </a:r>
            <a:r>
              <a:rPr lang="en-US" dirty="0" smtClean="0"/>
              <a:t>1</a:t>
            </a:r>
            <a:r>
              <a:rPr lang="zh-CN" altLang="en-US" dirty="0" smtClean="0"/>
              <a:t>分，答题错误扣</a:t>
            </a:r>
            <a:r>
              <a:rPr lang="en-US" dirty="0" smtClean="0"/>
              <a:t>0.5</a:t>
            </a:r>
            <a:r>
              <a:rPr lang="zh-CN" altLang="en-US" dirty="0" smtClean="0"/>
              <a:t>分，不答题不得分也不扣分，本类题最低得分为零分）</a:t>
            </a:r>
            <a:endParaRPr lang="zh-CN" altLang="en-US"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1.</a:t>
            </a:r>
            <a:r>
              <a:rPr lang="zh-CN" altLang="en-US" dirty="0" smtClean="0"/>
              <a:t>金融工具分为基本金融工具和衍生金融工具，其中基本金融工具具有高风险、高杠杆效应的特点。（　） </a:t>
            </a:r>
            <a:endParaRPr lang="zh-CN" altLang="en-US" dirty="0" smtClean="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1.</a:t>
            </a:r>
            <a:r>
              <a:rPr lang="zh-CN" altLang="en-US" dirty="0" smtClean="0"/>
              <a:t>金融工具分为基本金融工具和衍生金融工具，其中基本金融工具具有高风险、高杠杆效应的特点。（　） </a:t>
            </a:r>
            <a:endParaRPr lang="zh-CN" altLang="en-US" dirty="0" smtClean="0"/>
          </a:p>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zh-CN" altLang="en-US" dirty="0" smtClean="0">
                <a:solidFill>
                  <a:srgbClr val="FF0000"/>
                </a:solidFill>
              </a:rPr>
              <a:t>错</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金融工具分为基本金融工具和衍生金融工具两大类。常见的基本金融工具有货币、票据、债券、股票等；衍生金融工具又称派生金融工具，是在基本金融工具的基础上通过特定技术设计形成的新的融资工具，如各种远期合约、互换、掉期、资产支持证券等，种类非常复杂、繁多，具有高风险、高杠杆效应的特点。</a:t>
            </a:r>
            <a:endParaRPr lang="zh-CN" altLang="en-US" dirty="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2.</a:t>
            </a:r>
            <a:r>
              <a:rPr lang="zh-CN" altLang="en-US" dirty="0" smtClean="0"/>
              <a:t>增量预算编制方法可能导致无效费用开支项目无法得到有效控制。（　） </a:t>
            </a:r>
            <a:endParaRPr lang="zh-CN" altLang="en-US" dirty="0" smtClean="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2.</a:t>
            </a:r>
            <a:r>
              <a:rPr lang="zh-CN" altLang="en-US" dirty="0" smtClean="0"/>
              <a:t>增量预算编制方法可能导致无效费用开支项目无法得到有效控制。（　） </a:t>
            </a:r>
            <a:endParaRPr lang="zh-CN" altLang="en-US" dirty="0" smtClean="0"/>
          </a:p>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zh-CN" altLang="en-US" dirty="0" smtClean="0">
                <a:solidFill>
                  <a:srgbClr val="FF0000"/>
                </a:solidFill>
              </a:rPr>
              <a:t>对</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增量预算编制方法的缺陷是可能导致无效费用开支项目无法得到有效控制，因为不加分析地保留或接受原有的成本项目，可能使原来不合理的费用继续开支而得不到控制，形成不必要开支合理化，造成预算上的浪费。</a:t>
            </a:r>
            <a:endParaRPr lang="zh-CN" altLang="en-US"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3.</a:t>
            </a:r>
            <a:r>
              <a:rPr lang="zh-CN" altLang="en-US" dirty="0" smtClean="0"/>
              <a:t>持有认股权证的投资者不能取得红利收入，也没有普通股股票相应的投票权。（　） </a:t>
            </a:r>
            <a:endParaRPr lang="zh-CN" altLang="en-US"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en-US" dirty="0" smtClean="0">
                <a:solidFill>
                  <a:srgbClr val="FF0000"/>
                </a:solidFill>
              </a:rPr>
              <a:t>B</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特殊性保护条款是针对某些特殊情况而出现在部分借款合同中的条款，只有在特殊情况下才能生效。主要包括：要求公司的主要领导人购买人身保险；借款的用途不得改变；违约惩罚条款等等。</a:t>
            </a:r>
            <a:endParaRPr lang="zh-CN" altLang="en-US" dirty="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3.</a:t>
            </a:r>
            <a:r>
              <a:rPr lang="zh-CN" altLang="en-US" dirty="0" smtClean="0"/>
              <a:t>持有认股权证的投资者不能取得红利收入，也没有普通股股票相应的投票权。（　） </a:t>
            </a:r>
            <a:endParaRPr lang="zh-CN" altLang="en-US" dirty="0" smtClean="0"/>
          </a:p>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zh-CN" altLang="en-US" dirty="0" smtClean="0">
                <a:solidFill>
                  <a:srgbClr val="FF0000"/>
                </a:solidFill>
              </a:rPr>
              <a:t>对</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认股权证本质上是一种股票期权，属于衍生金融工具，具有实现融资和股票期权激励的双重功能。但认股权证本身是一种认购普通股的期权，它没有普通股的红利收入，也没有普通股相应的投票权。</a:t>
            </a:r>
            <a:endParaRPr lang="zh-CN" altLang="en-US" dirty="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4.</a:t>
            </a:r>
            <a:r>
              <a:rPr lang="zh-CN" altLang="en-US" dirty="0" smtClean="0"/>
              <a:t>资本结构优化的方法中，平均资本成本比较法和每股收益分析法都没有考虑风险因素。（　） </a:t>
            </a:r>
            <a:endParaRPr lang="zh-CN" altLang="en-US" dirty="0" smtClean="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4.</a:t>
            </a:r>
            <a:r>
              <a:rPr lang="zh-CN" altLang="en-US" dirty="0" smtClean="0"/>
              <a:t>资本结构优化的方法中，平均资本成本比较法和每股收益分析法都没有考虑风险因素。（　） </a:t>
            </a:r>
            <a:endParaRPr lang="zh-CN" altLang="en-US" dirty="0" smtClean="0"/>
          </a:p>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zh-CN" altLang="en-US" dirty="0" smtClean="0">
                <a:solidFill>
                  <a:srgbClr val="FF0000"/>
                </a:solidFill>
              </a:rPr>
              <a:t>对</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平均资本成本比较法和每股收益分析法都是从账面价值的角度进行资本结构优化分析，没有考虑市场反应，也即没有考虑风险因素。</a:t>
            </a:r>
            <a:endParaRPr lang="zh-CN" alt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5.</a:t>
            </a:r>
            <a:r>
              <a:rPr lang="zh-CN" altLang="en-US" dirty="0" smtClean="0"/>
              <a:t>投资经济活动具有一次性和独特性的特点，投资管理属于程序化管理。（　） </a:t>
            </a:r>
            <a:endParaRPr lang="zh-CN" altLang="en-US" dirty="0" smtClean="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5.</a:t>
            </a:r>
            <a:r>
              <a:rPr lang="zh-CN" altLang="en-US" dirty="0" smtClean="0"/>
              <a:t>投资经济活动具有一次性和独特性的特点，投资管理属于程序化管理。（　） </a:t>
            </a:r>
            <a:endParaRPr lang="zh-CN" altLang="en-US" dirty="0" smtClean="0"/>
          </a:p>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zh-CN" altLang="en-US" dirty="0" smtClean="0">
                <a:solidFill>
                  <a:srgbClr val="FF0000"/>
                </a:solidFill>
              </a:rPr>
              <a:t>错</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投资经济活动具有一次性和独特性的特点，投资管理属于非程序化管理。</a:t>
            </a:r>
            <a:endParaRPr lang="zh-CN" altLang="en-US"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6.</a:t>
            </a:r>
            <a:r>
              <a:rPr lang="zh-CN" altLang="en-US" dirty="0" smtClean="0"/>
              <a:t>存货的取得成本是指为取得某种存货而支出的成本，由订货变动成本和购置成本两部分组成。（　） </a:t>
            </a:r>
            <a:endParaRPr lang="zh-CN" altLang="en-US" dirty="0" smtClean="0"/>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6.</a:t>
            </a:r>
            <a:r>
              <a:rPr lang="zh-CN" altLang="en-US" dirty="0" smtClean="0"/>
              <a:t>存货的取得成本是指为取得某种存货而支出的成本，由订货变动成本和购置成本两部分组成。（　） </a:t>
            </a:r>
            <a:endParaRPr lang="zh-CN" altLang="en-US" dirty="0" smtClean="0"/>
          </a:p>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zh-CN" altLang="en-US" dirty="0" smtClean="0">
                <a:solidFill>
                  <a:srgbClr val="FF0000"/>
                </a:solidFill>
              </a:rPr>
              <a:t>错</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取得成本是指为取得某种存货而支出的成本，分为订货成本和购置成本。其中订货成本包括订货固定成本和订货变动成本，因此本题的表述不正确。</a:t>
            </a:r>
            <a:endParaRPr lang="zh-CN" alt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7.</a:t>
            </a:r>
            <a:r>
              <a:rPr lang="zh-CN" altLang="en-US" dirty="0" smtClean="0"/>
              <a:t>作业成本计算法与传统成本计算法的主要区别是间接费用的分配方法不同。（　） </a:t>
            </a:r>
            <a:endParaRPr lang="zh-CN" altLang="en-US" dirty="0" smtClean="0"/>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7.</a:t>
            </a:r>
            <a:r>
              <a:rPr lang="zh-CN" altLang="en-US" dirty="0" smtClean="0"/>
              <a:t>作业成本计算法与传统成本计算法的主要区别是间接费用的分配方法不同。（　） </a:t>
            </a:r>
            <a:endParaRPr lang="zh-CN" altLang="en-US" dirty="0" smtClean="0"/>
          </a:p>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zh-CN" altLang="en-US" dirty="0" smtClean="0">
                <a:solidFill>
                  <a:srgbClr val="FF0000"/>
                </a:solidFill>
              </a:rPr>
              <a:t>对</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作业成本计算法与传统成本计算法下，直接材料成本与直接人工成本都可以直接归集到成本对象，两者的区别集中在对间接费用的分配上，主要是制造费用的分配。</a:t>
            </a:r>
            <a:endParaRPr lang="zh-CN" altLang="en-US" dirty="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8.</a:t>
            </a:r>
            <a:r>
              <a:rPr lang="zh-CN" altLang="en-US" dirty="0" smtClean="0"/>
              <a:t>股票期权实质上是公司给予激励对象的一种激励报酬，但能否取得报酬取决于以经理人为首的相关人员是否通过努力实现公司的目标。（　） </a:t>
            </a:r>
            <a:endParaRPr lang="zh-CN" altLang="en-US"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4.</a:t>
            </a:r>
            <a:r>
              <a:rPr lang="zh-CN" altLang="en-US" dirty="0" smtClean="0"/>
              <a:t>要根据资金需求的具体情况，合理安排资金的筹集到位时间，使筹资与用资在时间上相衔接。以上体现的筹资管理原则是（　）。 </a:t>
            </a:r>
            <a:endParaRPr lang="zh-CN" altLang="en-US" dirty="0" smtClean="0"/>
          </a:p>
          <a:p>
            <a:r>
              <a:rPr lang="en-US" dirty="0" smtClean="0"/>
              <a:t>A.</a:t>
            </a:r>
            <a:r>
              <a:rPr lang="zh-CN" altLang="en-US" dirty="0" smtClean="0"/>
              <a:t>筹措合法 </a:t>
            </a:r>
            <a:endParaRPr lang="zh-CN" altLang="en-US" dirty="0" smtClean="0"/>
          </a:p>
          <a:p>
            <a:r>
              <a:rPr lang="en-US" dirty="0" smtClean="0"/>
              <a:t>B.</a:t>
            </a:r>
            <a:r>
              <a:rPr lang="zh-CN" altLang="en-US" dirty="0" smtClean="0"/>
              <a:t>取得及时 </a:t>
            </a:r>
            <a:endParaRPr lang="zh-CN" altLang="en-US" dirty="0" smtClean="0"/>
          </a:p>
          <a:p>
            <a:r>
              <a:rPr lang="en-US" dirty="0" smtClean="0"/>
              <a:t>C.</a:t>
            </a:r>
            <a:r>
              <a:rPr lang="zh-CN" altLang="en-US" dirty="0" smtClean="0"/>
              <a:t>来源经济 </a:t>
            </a:r>
            <a:endParaRPr lang="zh-CN" altLang="en-US" dirty="0" smtClean="0"/>
          </a:p>
          <a:p>
            <a:r>
              <a:rPr lang="en-US" dirty="0" smtClean="0"/>
              <a:t>D.</a:t>
            </a:r>
            <a:r>
              <a:rPr lang="zh-CN" altLang="en-US" dirty="0" smtClean="0"/>
              <a:t>结构合理</a:t>
            </a:r>
            <a:endParaRPr lang="zh-CN" altLang="en-US" dirty="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8.</a:t>
            </a:r>
            <a:r>
              <a:rPr lang="zh-CN" altLang="en-US" dirty="0" smtClean="0"/>
              <a:t>股票期权实质上是公司给予激励对象的一种激励报酬，但能否取得报酬取决于以经理人为首的相关人员是否通过努力实现公司的目标。（　） </a:t>
            </a:r>
            <a:endParaRPr lang="zh-CN" altLang="en-US" dirty="0" smtClean="0"/>
          </a:p>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zh-CN" altLang="en-US" dirty="0" smtClean="0">
                <a:solidFill>
                  <a:srgbClr val="FF0000"/>
                </a:solidFill>
              </a:rPr>
              <a:t>对</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股票期权实质上是公司给予激励对象的一种激励报酬，但能否取得报酬取决于以经理人为首的相关人员是否通过努力实现公司的目标。</a:t>
            </a:r>
            <a:endParaRPr lang="zh-CN" altLang="en-US" dirty="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9.</a:t>
            </a:r>
            <a:r>
              <a:rPr lang="zh-CN" altLang="en-US" dirty="0" smtClean="0"/>
              <a:t>用银行存款购置固定资产可以降低总资产周转率。（　） </a:t>
            </a:r>
            <a:endParaRPr lang="zh-CN" altLang="en-US" dirty="0" smtClean="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9.</a:t>
            </a:r>
            <a:r>
              <a:rPr lang="zh-CN" altLang="en-US" dirty="0" smtClean="0"/>
              <a:t>用银行存款购置固定资产可以降低总资产周转率。（　） </a:t>
            </a:r>
            <a:endParaRPr lang="zh-CN" altLang="en-US" dirty="0" smtClean="0"/>
          </a:p>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zh-CN" altLang="en-US" dirty="0" smtClean="0">
                <a:solidFill>
                  <a:srgbClr val="FF0000"/>
                </a:solidFill>
              </a:rPr>
              <a:t>错</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用银行存款购置固定资产，流动资产减少，但是长期资产等额增加，所以资产总额不变，总资产周转率不变。</a:t>
            </a:r>
            <a:endParaRPr lang="zh-CN" altLang="en-US" dirty="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10.</a:t>
            </a:r>
            <a:r>
              <a:rPr lang="zh-CN" altLang="en-US" dirty="0" smtClean="0"/>
              <a:t>货币时间价值是指货币经历一定时间的投资和再投资所增加的价值。（　） </a:t>
            </a:r>
            <a:endParaRPr lang="zh-CN" altLang="en-US" dirty="0" smtClean="0"/>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10.</a:t>
            </a:r>
            <a:r>
              <a:rPr lang="zh-CN" altLang="en-US" dirty="0" smtClean="0"/>
              <a:t>货币时间价值是指货币经历一定时间的投资和再投资所增加的价值。（　） </a:t>
            </a:r>
            <a:endParaRPr lang="zh-CN" altLang="en-US" dirty="0" smtClean="0"/>
          </a:p>
          <a:p>
            <a:r>
              <a:rPr lang="en-US" altLang="zh-CN" dirty="0" smtClean="0">
                <a:solidFill>
                  <a:srgbClr val="FF0000"/>
                </a:solidFill>
              </a:rPr>
              <a:t>【</a:t>
            </a:r>
            <a:r>
              <a:rPr lang="zh-CN" altLang="en-US" dirty="0" smtClean="0">
                <a:solidFill>
                  <a:srgbClr val="FF0000"/>
                </a:solidFill>
              </a:rPr>
              <a:t>正确答案</a:t>
            </a:r>
            <a:r>
              <a:rPr lang="en-US" altLang="zh-CN" dirty="0" smtClean="0">
                <a:solidFill>
                  <a:srgbClr val="FF0000"/>
                </a:solidFill>
              </a:rPr>
              <a:t>】</a:t>
            </a:r>
            <a:r>
              <a:rPr lang="zh-CN" altLang="en-US" dirty="0" smtClean="0">
                <a:solidFill>
                  <a:srgbClr val="FF0000"/>
                </a:solidFill>
              </a:rPr>
              <a:t>错</a:t>
            </a:r>
            <a:endParaRPr lang="zh-CN" altLang="en-US" dirty="0" smtClean="0">
              <a:solidFill>
                <a:srgbClr val="FF0000"/>
              </a:solidFill>
            </a:endParaRPr>
          </a:p>
          <a:p>
            <a:r>
              <a:rPr lang="en-US" altLang="zh-CN" dirty="0" smtClean="0">
                <a:solidFill>
                  <a:srgbClr val="FF0000"/>
                </a:solidFill>
              </a:rPr>
              <a:t>【</a:t>
            </a:r>
            <a:r>
              <a:rPr lang="zh-CN" altLang="en-US" dirty="0" smtClean="0">
                <a:solidFill>
                  <a:srgbClr val="FF0000"/>
                </a:solidFill>
              </a:rPr>
              <a:t>答案解析</a:t>
            </a:r>
            <a:r>
              <a:rPr lang="en-US" altLang="zh-CN" dirty="0" smtClean="0">
                <a:solidFill>
                  <a:srgbClr val="FF0000"/>
                </a:solidFill>
              </a:rPr>
              <a:t>】</a:t>
            </a:r>
            <a:r>
              <a:rPr lang="zh-CN" altLang="en-US" dirty="0" smtClean="0"/>
              <a:t>货币时间价值是指在没有风险和没有通货膨胀的情况下，货币经历一定时间的投资和再投资所增加的价值。</a:t>
            </a:r>
            <a:endParaRPr lang="zh-CN" altLang="en-US" dirty="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solidFill>
                  <a:srgbClr val="FF0000"/>
                </a:solidFill>
              </a:rPr>
              <a:t>四、计算分析题</a:t>
            </a:r>
            <a:r>
              <a:rPr lang="zh-CN" altLang="en-US" dirty="0" smtClean="0"/>
              <a:t>（本题型共</a:t>
            </a:r>
            <a:r>
              <a:rPr lang="en-US" dirty="0" smtClean="0"/>
              <a:t>4</a:t>
            </a:r>
            <a:r>
              <a:rPr lang="zh-CN" altLang="en-US" dirty="0" smtClean="0"/>
              <a:t>小题，每小题</a:t>
            </a:r>
            <a:r>
              <a:rPr lang="en-US" dirty="0" smtClean="0"/>
              <a:t>5</a:t>
            </a:r>
            <a:r>
              <a:rPr lang="zh-CN" altLang="en-US" dirty="0" smtClean="0"/>
              <a:t>分，共</a:t>
            </a:r>
            <a:r>
              <a:rPr lang="en-US" dirty="0" smtClean="0"/>
              <a:t>20</a:t>
            </a:r>
            <a:r>
              <a:rPr lang="zh-CN" altLang="en-US" dirty="0" smtClean="0"/>
              <a:t>分。涉及计算的，要求列出计算步骤，否则不得分，除非题目特别说明不需要列出计算过程。）</a:t>
            </a:r>
            <a:endParaRPr lang="zh-CN" altLang="en-US"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dirty="0" smtClean="0"/>
              <a:t>1.</a:t>
            </a:r>
            <a:r>
              <a:rPr lang="zh-CN" altLang="en-US" dirty="0" smtClean="0"/>
              <a:t>大林公司</a:t>
            </a:r>
            <a:r>
              <a:rPr lang="en-US" dirty="0" smtClean="0"/>
              <a:t>2012</a:t>
            </a:r>
            <a:r>
              <a:rPr lang="zh-CN" altLang="en-US" dirty="0" smtClean="0"/>
              <a:t>～</a:t>
            </a:r>
            <a:r>
              <a:rPr lang="en-US" dirty="0" smtClean="0"/>
              <a:t>2016</a:t>
            </a:r>
            <a:r>
              <a:rPr lang="zh-CN" altLang="en-US" dirty="0" smtClean="0"/>
              <a:t>年各年产品营业收入分别为</a:t>
            </a:r>
            <a:r>
              <a:rPr lang="en-US" dirty="0" smtClean="0"/>
              <a:t>2000</a:t>
            </a:r>
            <a:r>
              <a:rPr lang="zh-CN" altLang="en-US" dirty="0" smtClean="0"/>
              <a:t>万元、</a:t>
            </a:r>
            <a:r>
              <a:rPr lang="en-US" dirty="0" smtClean="0"/>
              <a:t>2400</a:t>
            </a:r>
            <a:r>
              <a:rPr lang="zh-CN" altLang="en-US" dirty="0" smtClean="0"/>
              <a:t>万元、</a:t>
            </a:r>
            <a:r>
              <a:rPr lang="en-US" dirty="0" smtClean="0"/>
              <a:t>2600</a:t>
            </a:r>
            <a:r>
              <a:rPr lang="zh-CN" altLang="en-US" dirty="0" smtClean="0"/>
              <a:t>万元、</a:t>
            </a:r>
            <a:r>
              <a:rPr lang="en-US" dirty="0" smtClean="0"/>
              <a:t>2800</a:t>
            </a:r>
            <a:r>
              <a:rPr lang="zh-CN" altLang="en-US" dirty="0" smtClean="0"/>
              <a:t>万元和</a:t>
            </a:r>
            <a:r>
              <a:rPr lang="en-US" dirty="0" smtClean="0"/>
              <a:t>3000</a:t>
            </a:r>
            <a:r>
              <a:rPr lang="zh-CN" altLang="en-US" dirty="0" smtClean="0"/>
              <a:t>万元；各年年末现金余额分别为</a:t>
            </a:r>
            <a:r>
              <a:rPr lang="en-US" dirty="0" smtClean="0"/>
              <a:t> 110</a:t>
            </a:r>
            <a:r>
              <a:rPr lang="zh-CN" altLang="en-US" dirty="0" smtClean="0"/>
              <a:t>万元、</a:t>
            </a:r>
            <a:r>
              <a:rPr lang="en-US" dirty="0" smtClean="0"/>
              <a:t>130</a:t>
            </a:r>
            <a:r>
              <a:rPr lang="zh-CN" altLang="en-US" dirty="0" smtClean="0"/>
              <a:t>万元、</a:t>
            </a:r>
            <a:r>
              <a:rPr lang="en-US" dirty="0" smtClean="0"/>
              <a:t>140</a:t>
            </a:r>
            <a:r>
              <a:rPr lang="zh-CN" altLang="en-US" dirty="0" smtClean="0"/>
              <a:t>万元、</a:t>
            </a:r>
            <a:r>
              <a:rPr lang="en-US" dirty="0" smtClean="0"/>
              <a:t>150</a:t>
            </a:r>
            <a:r>
              <a:rPr lang="zh-CN" altLang="en-US" dirty="0" smtClean="0"/>
              <a:t>万元和</a:t>
            </a:r>
            <a:r>
              <a:rPr lang="en-US" dirty="0" smtClean="0"/>
              <a:t>160</a:t>
            </a:r>
            <a:r>
              <a:rPr lang="zh-CN" altLang="en-US" dirty="0" smtClean="0"/>
              <a:t>万元。在年度营业收入不高于</a:t>
            </a:r>
            <a:r>
              <a:rPr lang="en-US" dirty="0" smtClean="0"/>
              <a:t>5000</a:t>
            </a:r>
            <a:r>
              <a:rPr lang="zh-CN" altLang="en-US" dirty="0" smtClean="0"/>
              <a:t>万元的前提下，存货、应收账款、流动负债、固定资产等资金项目与营业收入的关系如下表所示：</a:t>
            </a:r>
            <a:endParaRPr lang="zh-CN" altLang="en-US" dirty="0"/>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pPr indent="0" algn="ctr"/>
            <a:r>
              <a:rPr lang="zh-CN" altLang="en-US" dirty="0" smtClean="0"/>
              <a:t>资金需要量预测表</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r>
              <a:rPr lang="zh-CN" altLang="en-US" dirty="0" smtClean="0"/>
              <a:t>公司预计</a:t>
            </a:r>
            <a:r>
              <a:rPr lang="en-US" dirty="0" smtClean="0"/>
              <a:t>2017</a:t>
            </a:r>
            <a:r>
              <a:rPr lang="zh-CN" altLang="en-US" dirty="0" smtClean="0"/>
              <a:t>年营业收入将在</a:t>
            </a:r>
            <a:r>
              <a:rPr lang="en-US" dirty="0" smtClean="0"/>
              <a:t>2016</a:t>
            </a:r>
            <a:r>
              <a:rPr lang="zh-CN" altLang="en-US" dirty="0" smtClean="0"/>
              <a:t>年基础上增长</a:t>
            </a:r>
            <a:r>
              <a:rPr lang="en-US" dirty="0" smtClean="0"/>
              <a:t>40%</a:t>
            </a:r>
            <a:r>
              <a:rPr lang="zh-CN" altLang="en-US" dirty="0" smtClean="0"/>
              <a:t>。</a:t>
            </a:r>
            <a:endParaRPr lang="zh-CN" altLang="en-US" dirty="0"/>
          </a:p>
        </p:txBody>
      </p:sp>
      <p:graphicFrame>
        <p:nvGraphicFramePr>
          <p:cNvPr id="3" name="表格 2"/>
          <p:cNvGraphicFramePr>
            <a:graphicFrameLocks noGrp="1"/>
          </p:cNvGraphicFramePr>
          <p:nvPr/>
        </p:nvGraphicFramePr>
        <p:xfrm>
          <a:off x="833411" y="976378"/>
          <a:ext cx="6786610" cy="2962218"/>
        </p:xfrm>
        <a:graphic>
          <a:graphicData uri="http://schemas.openxmlformats.org/drawingml/2006/table">
            <a:tbl>
              <a:tblPr/>
              <a:tblGrid>
                <a:gridCol w="1122925"/>
                <a:gridCol w="1511863"/>
                <a:gridCol w="1651492"/>
                <a:gridCol w="2500330"/>
              </a:tblGrid>
              <a:tr h="773778">
                <a:tc gridSpan="2">
                  <a:txBody>
                    <a:bodyPr/>
                    <a:lstStyle/>
                    <a:p>
                      <a:pPr algn="l">
                        <a:lnSpc>
                          <a:spcPct val="140000"/>
                        </a:lnSpc>
                        <a:spcAft>
                          <a:spcPts val="0"/>
                        </a:spcAft>
                      </a:pPr>
                      <a:r>
                        <a:rPr lang="zh-CN" sz="1800" kern="0" dirty="0">
                          <a:latin typeface="微软雅黑" panose="020B0503020204020204" pitchFamily="34" charset="-122"/>
                          <a:ea typeface="微软雅黑" panose="020B0503020204020204" pitchFamily="34" charset="-122"/>
                          <a:cs typeface="宋体" panose="02010600030101010101" pitchFamily="2" charset="-122"/>
                        </a:rPr>
                        <a:t>　资金项目</a:t>
                      </a:r>
                      <a:endParaRPr lang="zh-CN" sz="1400" kern="100" dirty="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a:txBody>
                    <a:bodyPr/>
                    <a:lstStyle/>
                    <a:p>
                      <a:pPr algn="l">
                        <a:lnSpc>
                          <a:spcPct val="140000"/>
                        </a:lnSpc>
                        <a:spcAft>
                          <a:spcPts val="0"/>
                        </a:spcAft>
                      </a:pPr>
                      <a:r>
                        <a:rPr lang="zh-CN" sz="1800" kern="0" dirty="0">
                          <a:latin typeface="微软雅黑" panose="020B0503020204020204" pitchFamily="34" charset="-122"/>
                          <a:ea typeface="微软雅黑" panose="020B0503020204020204" pitchFamily="34" charset="-122"/>
                          <a:cs typeface="宋体" panose="02010600030101010101" pitchFamily="2" charset="-122"/>
                        </a:rPr>
                        <a:t>年度不变资金（</a:t>
                      </a:r>
                      <a:r>
                        <a:rPr lang="en-US" sz="1800" kern="0" dirty="0">
                          <a:latin typeface="微软雅黑" panose="020B0503020204020204" pitchFamily="34" charset="-122"/>
                          <a:ea typeface="微软雅黑" panose="020B0503020204020204" pitchFamily="34" charset="-122"/>
                          <a:cs typeface="宋体" panose="02010600030101010101" pitchFamily="2" charset="-122"/>
                        </a:rPr>
                        <a:t>a</a:t>
                      </a:r>
                      <a:r>
                        <a:rPr lang="zh-CN" sz="1800" kern="0" dirty="0">
                          <a:latin typeface="微软雅黑" panose="020B0503020204020204" pitchFamily="34" charset="-122"/>
                          <a:ea typeface="微软雅黑" panose="020B0503020204020204" pitchFamily="34" charset="-122"/>
                          <a:cs typeface="宋体" panose="02010600030101010101" pitchFamily="2" charset="-122"/>
                        </a:rPr>
                        <a:t>）（万元）</a:t>
                      </a:r>
                      <a:endParaRPr lang="zh-CN" sz="1400" kern="100" dirty="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40000"/>
                        </a:lnSpc>
                        <a:spcAft>
                          <a:spcPts val="0"/>
                        </a:spcAft>
                      </a:pPr>
                      <a:r>
                        <a:rPr lang="zh-CN" sz="1800" kern="0">
                          <a:latin typeface="微软雅黑" panose="020B0503020204020204" pitchFamily="34" charset="-122"/>
                          <a:ea typeface="微软雅黑" panose="020B0503020204020204" pitchFamily="34" charset="-122"/>
                          <a:cs typeface="宋体" panose="02010600030101010101" pitchFamily="2" charset="-122"/>
                        </a:rPr>
                        <a:t>每万元营业收入所需变动资金（</a:t>
                      </a:r>
                      <a:r>
                        <a:rPr lang="en-US" sz="1800" kern="0">
                          <a:latin typeface="微软雅黑" panose="020B0503020204020204" pitchFamily="34" charset="-122"/>
                          <a:ea typeface="微软雅黑" panose="020B0503020204020204" pitchFamily="34" charset="-122"/>
                          <a:cs typeface="宋体" panose="02010600030101010101" pitchFamily="2" charset="-122"/>
                        </a:rPr>
                        <a:t>b</a:t>
                      </a:r>
                      <a:r>
                        <a:rPr lang="zh-CN" sz="1800" kern="0">
                          <a:latin typeface="微软雅黑" panose="020B0503020204020204" pitchFamily="34" charset="-122"/>
                          <a:ea typeface="微软雅黑" panose="020B0503020204020204" pitchFamily="34" charset="-122"/>
                          <a:cs typeface="宋体" panose="02010600030101010101" pitchFamily="2" charset="-122"/>
                        </a:rPr>
                        <a:t>）（万元）</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740">
                <a:tc rowSpan="3">
                  <a:txBody>
                    <a:bodyPr/>
                    <a:lstStyle/>
                    <a:p>
                      <a:pPr algn="l">
                        <a:lnSpc>
                          <a:spcPct val="140000"/>
                        </a:lnSpc>
                        <a:spcAft>
                          <a:spcPts val="0"/>
                        </a:spcAft>
                      </a:pPr>
                      <a:r>
                        <a:rPr lang="zh-CN" sz="1800" kern="0">
                          <a:latin typeface="微软雅黑" panose="020B0503020204020204" pitchFamily="34" charset="-122"/>
                          <a:ea typeface="微软雅黑" panose="020B0503020204020204" pitchFamily="34" charset="-122"/>
                          <a:cs typeface="宋体" panose="02010600030101010101" pitchFamily="2" charset="-122"/>
                        </a:rPr>
                        <a:t>流动资产 </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40000"/>
                        </a:lnSpc>
                        <a:spcAft>
                          <a:spcPts val="0"/>
                        </a:spcAft>
                      </a:pPr>
                      <a:r>
                        <a:rPr lang="zh-CN" sz="1800" kern="0">
                          <a:latin typeface="微软雅黑" panose="020B0503020204020204" pitchFamily="34" charset="-122"/>
                          <a:ea typeface="微软雅黑" panose="020B0503020204020204" pitchFamily="34" charset="-122"/>
                          <a:cs typeface="宋体" panose="02010600030101010101" pitchFamily="2" charset="-122"/>
                        </a:rPr>
                        <a:t>　　现金</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40000"/>
                        </a:lnSpc>
                        <a:spcAft>
                          <a:spcPts val="0"/>
                        </a:spcAft>
                      </a:pPr>
                      <a:r>
                        <a:rPr lang="zh-CN" sz="1800" kern="0">
                          <a:latin typeface="微软雅黑" panose="020B0503020204020204" pitchFamily="34" charset="-122"/>
                          <a:ea typeface="微软雅黑" panose="020B0503020204020204" pitchFamily="34" charset="-122"/>
                          <a:cs typeface="宋体" panose="02010600030101010101" pitchFamily="2" charset="-122"/>
                        </a:rPr>
                        <a:t>　　</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40000"/>
                        </a:lnSpc>
                        <a:spcAft>
                          <a:spcPts val="0"/>
                        </a:spcAft>
                      </a:pPr>
                      <a:r>
                        <a:rPr lang="zh-CN" sz="1800" kern="0">
                          <a:latin typeface="微软雅黑" panose="020B0503020204020204" pitchFamily="34" charset="-122"/>
                          <a:ea typeface="微软雅黑" panose="020B0503020204020204" pitchFamily="34" charset="-122"/>
                          <a:cs typeface="宋体" panose="02010600030101010101" pitchFamily="2" charset="-122"/>
                        </a:rPr>
                        <a:t>　　</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740">
                <a:tc vMerge="1">
                  <a:tcPr/>
                </a:tc>
                <a:tc>
                  <a:txBody>
                    <a:bodyPr/>
                    <a:lstStyle/>
                    <a:p>
                      <a:pPr algn="l">
                        <a:lnSpc>
                          <a:spcPct val="140000"/>
                        </a:lnSpc>
                        <a:spcAft>
                          <a:spcPts val="0"/>
                        </a:spcAft>
                      </a:pPr>
                      <a:r>
                        <a:rPr lang="zh-CN" sz="1800" kern="0">
                          <a:latin typeface="微软雅黑" panose="020B0503020204020204" pitchFamily="34" charset="-122"/>
                          <a:ea typeface="微软雅黑" panose="020B0503020204020204" pitchFamily="34" charset="-122"/>
                          <a:cs typeface="宋体" panose="02010600030101010101" pitchFamily="2" charset="-122"/>
                        </a:rPr>
                        <a:t>应收账款净额</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40000"/>
                        </a:lnSpc>
                        <a:spcAft>
                          <a:spcPts val="0"/>
                        </a:spcAft>
                      </a:pPr>
                      <a:r>
                        <a:rPr lang="zh-CN" sz="1800" kern="0">
                          <a:latin typeface="微软雅黑" panose="020B0503020204020204" pitchFamily="34" charset="-122"/>
                          <a:ea typeface="微软雅黑" panose="020B0503020204020204" pitchFamily="34" charset="-122"/>
                          <a:cs typeface="宋体" panose="02010600030101010101" pitchFamily="2" charset="-122"/>
                        </a:rPr>
                        <a:t>　　</a:t>
                      </a:r>
                      <a:r>
                        <a:rPr lang="en-US" sz="1800" kern="0">
                          <a:latin typeface="微软雅黑" panose="020B0503020204020204" pitchFamily="34" charset="-122"/>
                          <a:ea typeface="微软雅黑" panose="020B0503020204020204" pitchFamily="34" charset="-122"/>
                          <a:cs typeface="宋体" panose="02010600030101010101" pitchFamily="2" charset="-122"/>
                        </a:rPr>
                        <a:t>60</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40000"/>
                        </a:lnSpc>
                        <a:spcAft>
                          <a:spcPts val="0"/>
                        </a:spcAft>
                      </a:pPr>
                      <a:r>
                        <a:rPr lang="zh-CN" sz="1800" kern="0">
                          <a:latin typeface="微软雅黑" panose="020B0503020204020204" pitchFamily="34" charset="-122"/>
                          <a:ea typeface="微软雅黑" panose="020B0503020204020204" pitchFamily="34" charset="-122"/>
                          <a:cs typeface="宋体" panose="02010600030101010101" pitchFamily="2" charset="-122"/>
                        </a:rPr>
                        <a:t>　　</a:t>
                      </a:r>
                      <a:r>
                        <a:rPr lang="en-US" sz="1800" kern="0">
                          <a:latin typeface="微软雅黑" panose="020B0503020204020204" pitchFamily="34" charset="-122"/>
                          <a:ea typeface="微软雅黑" panose="020B0503020204020204" pitchFamily="34" charset="-122"/>
                          <a:cs typeface="宋体" panose="02010600030101010101" pitchFamily="2" charset="-122"/>
                        </a:rPr>
                        <a:t>0.14</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740">
                <a:tc vMerge="1">
                  <a:tcPr/>
                </a:tc>
                <a:tc>
                  <a:txBody>
                    <a:bodyPr/>
                    <a:lstStyle/>
                    <a:p>
                      <a:pPr algn="l">
                        <a:lnSpc>
                          <a:spcPct val="140000"/>
                        </a:lnSpc>
                        <a:spcAft>
                          <a:spcPts val="0"/>
                        </a:spcAft>
                      </a:pPr>
                      <a:r>
                        <a:rPr lang="zh-CN" sz="1800" kern="0">
                          <a:latin typeface="微软雅黑" panose="020B0503020204020204" pitchFamily="34" charset="-122"/>
                          <a:ea typeface="微软雅黑" panose="020B0503020204020204" pitchFamily="34" charset="-122"/>
                          <a:cs typeface="宋体" panose="02010600030101010101" pitchFamily="2" charset="-122"/>
                        </a:rPr>
                        <a:t>　存货</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40000"/>
                        </a:lnSpc>
                        <a:spcAft>
                          <a:spcPts val="0"/>
                        </a:spcAft>
                      </a:pPr>
                      <a:r>
                        <a:rPr lang="zh-CN" sz="1800" kern="0">
                          <a:latin typeface="微软雅黑" panose="020B0503020204020204" pitchFamily="34" charset="-122"/>
                          <a:ea typeface="微软雅黑" panose="020B0503020204020204" pitchFamily="34" charset="-122"/>
                          <a:cs typeface="宋体" panose="02010600030101010101" pitchFamily="2" charset="-122"/>
                        </a:rPr>
                        <a:t>　　</a:t>
                      </a:r>
                      <a:r>
                        <a:rPr lang="en-US" sz="1800" kern="0">
                          <a:latin typeface="微软雅黑" panose="020B0503020204020204" pitchFamily="34" charset="-122"/>
                          <a:ea typeface="微软雅黑" panose="020B0503020204020204" pitchFamily="34" charset="-122"/>
                          <a:cs typeface="宋体" panose="02010600030101010101" pitchFamily="2" charset="-122"/>
                        </a:rPr>
                        <a:t>100</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40000"/>
                        </a:lnSpc>
                        <a:spcAft>
                          <a:spcPts val="0"/>
                        </a:spcAft>
                      </a:pPr>
                      <a:r>
                        <a:rPr lang="zh-CN" sz="1800" kern="0">
                          <a:latin typeface="微软雅黑" panose="020B0503020204020204" pitchFamily="34" charset="-122"/>
                          <a:ea typeface="微软雅黑" panose="020B0503020204020204" pitchFamily="34" charset="-122"/>
                          <a:cs typeface="宋体" panose="02010600030101010101" pitchFamily="2" charset="-122"/>
                        </a:rPr>
                        <a:t>　　</a:t>
                      </a:r>
                      <a:r>
                        <a:rPr lang="en-US" sz="1800" kern="0">
                          <a:latin typeface="微软雅黑" panose="020B0503020204020204" pitchFamily="34" charset="-122"/>
                          <a:ea typeface="微软雅黑" panose="020B0503020204020204" pitchFamily="34" charset="-122"/>
                          <a:cs typeface="宋体" panose="02010600030101010101" pitchFamily="2" charset="-122"/>
                        </a:rPr>
                        <a:t>0.22</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740">
                <a:tc rowSpan="2">
                  <a:txBody>
                    <a:bodyPr/>
                    <a:lstStyle/>
                    <a:p>
                      <a:pPr algn="l">
                        <a:lnSpc>
                          <a:spcPct val="140000"/>
                        </a:lnSpc>
                        <a:spcAft>
                          <a:spcPts val="0"/>
                        </a:spcAft>
                      </a:pPr>
                      <a:r>
                        <a:rPr lang="zh-CN" sz="1800" kern="0">
                          <a:latin typeface="微软雅黑" panose="020B0503020204020204" pitchFamily="34" charset="-122"/>
                          <a:ea typeface="微软雅黑" panose="020B0503020204020204" pitchFamily="34" charset="-122"/>
                          <a:cs typeface="宋体" panose="02010600030101010101" pitchFamily="2" charset="-122"/>
                        </a:rPr>
                        <a:t>流动负债</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40000"/>
                        </a:lnSpc>
                        <a:spcAft>
                          <a:spcPts val="0"/>
                        </a:spcAft>
                      </a:pPr>
                      <a:r>
                        <a:rPr lang="zh-CN" sz="1800" kern="0">
                          <a:latin typeface="微软雅黑" panose="020B0503020204020204" pitchFamily="34" charset="-122"/>
                          <a:ea typeface="微软雅黑" panose="020B0503020204020204" pitchFamily="34" charset="-122"/>
                          <a:cs typeface="宋体" panose="02010600030101010101" pitchFamily="2" charset="-122"/>
                        </a:rPr>
                        <a:t>　应付账款</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40000"/>
                        </a:lnSpc>
                        <a:spcAft>
                          <a:spcPts val="0"/>
                        </a:spcAft>
                      </a:pPr>
                      <a:r>
                        <a:rPr lang="zh-CN" sz="1800" kern="0">
                          <a:latin typeface="微软雅黑" panose="020B0503020204020204" pitchFamily="34" charset="-122"/>
                          <a:ea typeface="微软雅黑" panose="020B0503020204020204" pitchFamily="34" charset="-122"/>
                          <a:cs typeface="宋体" panose="02010600030101010101" pitchFamily="2" charset="-122"/>
                        </a:rPr>
                        <a:t>　　</a:t>
                      </a:r>
                      <a:r>
                        <a:rPr lang="en-US" sz="1800" kern="0">
                          <a:latin typeface="微软雅黑" panose="020B0503020204020204" pitchFamily="34" charset="-122"/>
                          <a:ea typeface="微软雅黑" panose="020B0503020204020204" pitchFamily="34" charset="-122"/>
                          <a:cs typeface="宋体" panose="02010600030101010101" pitchFamily="2" charset="-122"/>
                        </a:rPr>
                        <a:t>60</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40000"/>
                        </a:lnSpc>
                        <a:spcAft>
                          <a:spcPts val="0"/>
                        </a:spcAft>
                      </a:pPr>
                      <a:r>
                        <a:rPr lang="zh-CN" sz="1800" kern="0">
                          <a:latin typeface="微软雅黑" panose="020B0503020204020204" pitchFamily="34" charset="-122"/>
                          <a:ea typeface="微软雅黑" panose="020B0503020204020204" pitchFamily="34" charset="-122"/>
                          <a:cs typeface="宋体" panose="02010600030101010101" pitchFamily="2" charset="-122"/>
                        </a:rPr>
                        <a:t>　　</a:t>
                      </a:r>
                      <a:r>
                        <a:rPr lang="en-US" sz="1800" kern="0">
                          <a:latin typeface="微软雅黑" panose="020B0503020204020204" pitchFamily="34" charset="-122"/>
                          <a:ea typeface="微软雅黑" panose="020B0503020204020204" pitchFamily="34" charset="-122"/>
                          <a:cs typeface="宋体" panose="02010600030101010101" pitchFamily="2" charset="-122"/>
                        </a:rPr>
                        <a:t>0.10</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740">
                <a:tc vMerge="1">
                  <a:tcPr/>
                </a:tc>
                <a:tc>
                  <a:txBody>
                    <a:bodyPr/>
                    <a:lstStyle/>
                    <a:p>
                      <a:pPr algn="l">
                        <a:lnSpc>
                          <a:spcPct val="140000"/>
                        </a:lnSpc>
                        <a:spcAft>
                          <a:spcPts val="0"/>
                        </a:spcAft>
                      </a:pPr>
                      <a:r>
                        <a:rPr lang="zh-CN" sz="1800" kern="0">
                          <a:latin typeface="微软雅黑" panose="020B0503020204020204" pitchFamily="34" charset="-122"/>
                          <a:ea typeface="微软雅黑" panose="020B0503020204020204" pitchFamily="34" charset="-122"/>
                          <a:cs typeface="宋体" panose="02010600030101010101" pitchFamily="2" charset="-122"/>
                        </a:rPr>
                        <a:t>其他应付款</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40000"/>
                        </a:lnSpc>
                        <a:spcAft>
                          <a:spcPts val="0"/>
                        </a:spcAft>
                      </a:pPr>
                      <a:r>
                        <a:rPr lang="zh-CN" sz="1800" kern="0">
                          <a:latin typeface="微软雅黑" panose="020B0503020204020204" pitchFamily="34" charset="-122"/>
                          <a:ea typeface="微软雅黑" panose="020B0503020204020204" pitchFamily="34" charset="-122"/>
                          <a:cs typeface="宋体" panose="02010600030101010101" pitchFamily="2" charset="-122"/>
                        </a:rPr>
                        <a:t>　　</a:t>
                      </a:r>
                      <a:r>
                        <a:rPr lang="en-US" sz="1800" kern="0">
                          <a:latin typeface="微软雅黑" panose="020B0503020204020204" pitchFamily="34" charset="-122"/>
                          <a:ea typeface="微软雅黑" panose="020B0503020204020204" pitchFamily="34" charset="-122"/>
                          <a:cs typeface="宋体" panose="02010600030101010101" pitchFamily="2" charset="-122"/>
                        </a:rPr>
                        <a:t>20</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40000"/>
                        </a:lnSpc>
                        <a:spcAft>
                          <a:spcPts val="0"/>
                        </a:spcAft>
                      </a:pPr>
                      <a:r>
                        <a:rPr lang="zh-CN" sz="1800" kern="0">
                          <a:latin typeface="微软雅黑" panose="020B0503020204020204" pitchFamily="34" charset="-122"/>
                          <a:ea typeface="微软雅黑" panose="020B0503020204020204" pitchFamily="34" charset="-122"/>
                          <a:cs typeface="宋体" panose="02010600030101010101" pitchFamily="2" charset="-122"/>
                        </a:rPr>
                        <a:t>　　</a:t>
                      </a:r>
                      <a:r>
                        <a:rPr lang="en-US" sz="1800" kern="0">
                          <a:latin typeface="微软雅黑" panose="020B0503020204020204" pitchFamily="34" charset="-122"/>
                          <a:ea typeface="微软雅黑" panose="020B0503020204020204" pitchFamily="34" charset="-122"/>
                          <a:cs typeface="宋体" panose="02010600030101010101" pitchFamily="2" charset="-122"/>
                        </a:rPr>
                        <a:t>0.01</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4740">
                <a:tc gridSpan="2">
                  <a:txBody>
                    <a:bodyPr/>
                    <a:lstStyle/>
                    <a:p>
                      <a:pPr algn="l">
                        <a:lnSpc>
                          <a:spcPct val="140000"/>
                        </a:lnSpc>
                        <a:spcAft>
                          <a:spcPts val="0"/>
                        </a:spcAft>
                      </a:pPr>
                      <a:r>
                        <a:rPr lang="zh-CN" sz="1800" kern="0">
                          <a:latin typeface="微软雅黑" panose="020B0503020204020204" pitchFamily="34" charset="-122"/>
                          <a:ea typeface="微软雅黑" panose="020B0503020204020204" pitchFamily="34" charset="-122"/>
                          <a:cs typeface="宋体" panose="02010600030101010101" pitchFamily="2" charset="-122"/>
                        </a:rPr>
                        <a:t>　固定资产净额</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a:txBody>
                    <a:bodyPr/>
                    <a:lstStyle/>
                    <a:p>
                      <a:pPr algn="l">
                        <a:lnSpc>
                          <a:spcPct val="140000"/>
                        </a:lnSpc>
                        <a:spcAft>
                          <a:spcPts val="0"/>
                        </a:spcAft>
                      </a:pPr>
                      <a:r>
                        <a:rPr lang="zh-CN" sz="1800" kern="0">
                          <a:latin typeface="微软雅黑" panose="020B0503020204020204" pitchFamily="34" charset="-122"/>
                          <a:ea typeface="微软雅黑" panose="020B0503020204020204" pitchFamily="34" charset="-122"/>
                          <a:cs typeface="宋体" panose="02010600030101010101" pitchFamily="2" charset="-122"/>
                        </a:rPr>
                        <a:t>　　</a:t>
                      </a:r>
                      <a:r>
                        <a:rPr lang="en-US" sz="1800" kern="0">
                          <a:latin typeface="微软雅黑" panose="020B0503020204020204" pitchFamily="34" charset="-122"/>
                          <a:ea typeface="微软雅黑" panose="020B0503020204020204" pitchFamily="34" charset="-122"/>
                          <a:cs typeface="宋体" panose="02010600030101010101" pitchFamily="2" charset="-122"/>
                        </a:rPr>
                        <a:t>510</a:t>
                      </a:r>
                      <a:endParaRPr lang="zh-CN" sz="1400" kern="10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40000"/>
                        </a:lnSpc>
                        <a:spcAft>
                          <a:spcPts val="0"/>
                        </a:spcAft>
                      </a:pPr>
                      <a:r>
                        <a:rPr lang="zh-CN" sz="1800" kern="0" dirty="0">
                          <a:latin typeface="微软雅黑" panose="020B0503020204020204" pitchFamily="34" charset="-122"/>
                          <a:ea typeface="微软雅黑" panose="020B0503020204020204" pitchFamily="34" charset="-122"/>
                          <a:cs typeface="宋体" panose="02010600030101010101" pitchFamily="2" charset="-122"/>
                        </a:rPr>
                        <a:t>　　</a:t>
                      </a:r>
                      <a:r>
                        <a:rPr lang="en-US" sz="1800" kern="0" dirty="0">
                          <a:latin typeface="微软雅黑" panose="020B0503020204020204" pitchFamily="34" charset="-122"/>
                          <a:ea typeface="微软雅黑" panose="020B0503020204020204" pitchFamily="34" charset="-122"/>
                          <a:cs typeface="宋体" panose="02010600030101010101" pitchFamily="2" charset="-122"/>
                        </a:rPr>
                        <a:t>0.00</a:t>
                      </a:r>
                      <a:endParaRPr lang="zh-CN" sz="1400" kern="100" dirty="0">
                        <a:latin typeface="微软雅黑" panose="020B0503020204020204" pitchFamily="34" charset="-122"/>
                        <a:ea typeface="微软雅黑" panose="020B0503020204020204" pitchFamily="34" charset="-122"/>
                        <a:cs typeface="Times New Roman" panose="02020603050405020304"/>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smtClean="0"/>
              <a:t>要求：</a:t>
            </a:r>
            <a:endParaRPr lang="zh-CN" altLang="en-US" dirty="0" smtClean="0"/>
          </a:p>
          <a:p>
            <a:r>
              <a:rPr lang="zh-CN" altLang="en-US" dirty="0" smtClean="0"/>
              <a:t>（</a:t>
            </a:r>
            <a:r>
              <a:rPr lang="en-US" dirty="0" smtClean="0"/>
              <a:t>1</a:t>
            </a:r>
            <a:r>
              <a:rPr lang="zh-CN" altLang="en-US" dirty="0" smtClean="0"/>
              <a:t>）采用高低点法计算现金项目每万元营业收入的变动资金（</a:t>
            </a:r>
            <a:r>
              <a:rPr lang="en-US" dirty="0" smtClean="0"/>
              <a:t>b</a:t>
            </a:r>
            <a:r>
              <a:rPr lang="zh-CN" altLang="en-US" dirty="0" smtClean="0"/>
              <a:t>）和不变资金（</a:t>
            </a:r>
            <a:r>
              <a:rPr lang="en-US" dirty="0" smtClean="0"/>
              <a:t>a</a:t>
            </a:r>
            <a:r>
              <a:rPr lang="zh-CN" altLang="en-US" dirty="0" smtClean="0"/>
              <a:t>）； </a:t>
            </a:r>
            <a:endParaRPr lang="zh-CN" altLang="en-US" dirty="0" smtClean="0"/>
          </a:p>
          <a:p>
            <a:r>
              <a:rPr lang="zh-CN" altLang="en-US" dirty="0" smtClean="0"/>
              <a:t>（</a:t>
            </a:r>
            <a:r>
              <a:rPr lang="en-US" dirty="0" smtClean="0"/>
              <a:t>2</a:t>
            </a:r>
            <a:r>
              <a:rPr lang="zh-CN" altLang="en-US" dirty="0" smtClean="0"/>
              <a:t>）按</a:t>
            </a:r>
            <a:r>
              <a:rPr lang="en-US" dirty="0" smtClean="0"/>
              <a:t> y</a:t>
            </a:r>
            <a:r>
              <a:rPr lang="zh-CN" altLang="en-US" dirty="0" smtClean="0"/>
              <a:t>＝</a:t>
            </a:r>
            <a:r>
              <a:rPr lang="en-US" dirty="0" smtClean="0"/>
              <a:t>a</a:t>
            </a:r>
            <a:r>
              <a:rPr lang="zh-CN" altLang="en-US" dirty="0" smtClean="0"/>
              <a:t>＋</a:t>
            </a:r>
            <a:r>
              <a:rPr lang="en-US" dirty="0" err="1" smtClean="0"/>
              <a:t>bx</a:t>
            </a:r>
            <a:r>
              <a:rPr lang="zh-CN" altLang="en-US" dirty="0" smtClean="0"/>
              <a:t>的方程建立资金需求预测模型； </a:t>
            </a:r>
            <a:endParaRPr lang="zh-CN" altLang="en-US" dirty="0" smtClean="0"/>
          </a:p>
          <a:p>
            <a:r>
              <a:rPr lang="zh-CN" altLang="en-US" dirty="0" smtClean="0"/>
              <a:t>（</a:t>
            </a:r>
            <a:r>
              <a:rPr lang="en-US" dirty="0" smtClean="0"/>
              <a:t>3</a:t>
            </a:r>
            <a:r>
              <a:rPr lang="zh-CN" altLang="en-US" dirty="0" smtClean="0"/>
              <a:t>）预测该公司</a:t>
            </a:r>
            <a:r>
              <a:rPr lang="en-US" dirty="0" smtClean="0"/>
              <a:t>2017</a:t>
            </a:r>
            <a:r>
              <a:rPr lang="zh-CN" altLang="en-US" dirty="0" smtClean="0"/>
              <a:t>年资金需要总量及需新增资金量。</a:t>
            </a:r>
            <a:endParaRPr lang="zh-CN" altLang="en-US" dirty="0"/>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dirty="0" smtClean="0">
                <a:solidFill>
                  <a:srgbClr val="FF0000"/>
                </a:solidFill>
              </a:rPr>
              <a:t>【</a:t>
            </a:r>
            <a:r>
              <a:rPr lang="zh-CN" altLang="en-US" dirty="0" smtClean="0">
                <a:solidFill>
                  <a:srgbClr val="FF0000"/>
                </a:solidFill>
              </a:rPr>
              <a:t>答案</a:t>
            </a:r>
            <a:r>
              <a:rPr lang="en-US" altLang="zh-CN" dirty="0" smtClean="0">
                <a:solidFill>
                  <a:srgbClr val="FF0000"/>
                </a:solidFill>
              </a:rPr>
              <a:t>】</a:t>
            </a:r>
            <a:endParaRPr lang="en-US" altLang="zh-CN" dirty="0" smtClean="0">
              <a:solidFill>
                <a:srgbClr val="FF0000"/>
              </a:solidFill>
            </a:endParaRPr>
          </a:p>
          <a:p>
            <a:r>
              <a:rPr lang="zh-CN" altLang="en-US" dirty="0" smtClean="0"/>
              <a:t>（</a:t>
            </a:r>
            <a:r>
              <a:rPr lang="en-US" dirty="0" smtClean="0"/>
              <a:t>1</a:t>
            </a:r>
            <a:r>
              <a:rPr lang="zh-CN" altLang="en-US" dirty="0" smtClean="0"/>
              <a:t>）每万元营业收入的变动</a:t>
            </a:r>
            <a:r>
              <a:rPr lang="en-US" dirty="0" smtClean="0"/>
              <a:t>“</a:t>
            </a:r>
            <a:r>
              <a:rPr lang="zh-CN" altLang="en-US" dirty="0" smtClean="0"/>
              <a:t>现金</a:t>
            </a:r>
            <a:r>
              <a:rPr lang="en-US" dirty="0" smtClean="0"/>
              <a:t>”b</a:t>
            </a:r>
            <a:r>
              <a:rPr lang="zh-CN" altLang="en-US" dirty="0" smtClean="0"/>
              <a:t>＝（</a:t>
            </a:r>
            <a:r>
              <a:rPr lang="en-US" dirty="0" smtClean="0"/>
              <a:t>160-110</a:t>
            </a:r>
            <a:r>
              <a:rPr lang="zh-CN" altLang="en-US" dirty="0" smtClean="0"/>
              <a:t>）</a:t>
            </a:r>
            <a:r>
              <a:rPr lang="en-US" dirty="0" smtClean="0"/>
              <a:t>/</a:t>
            </a:r>
            <a:r>
              <a:rPr lang="zh-CN" altLang="en-US" dirty="0" smtClean="0"/>
              <a:t>（</a:t>
            </a:r>
            <a:r>
              <a:rPr lang="en-US" dirty="0" smtClean="0"/>
              <a:t>3000-2000</a:t>
            </a:r>
            <a:r>
              <a:rPr lang="zh-CN" altLang="en-US" dirty="0" smtClean="0"/>
              <a:t>）＝</a:t>
            </a:r>
            <a:r>
              <a:rPr lang="en-US" dirty="0" smtClean="0"/>
              <a:t>0.05</a:t>
            </a:r>
            <a:r>
              <a:rPr lang="zh-CN" altLang="en-US" dirty="0" smtClean="0"/>
              <a:t>（万元）</a:t>
            </a:r>
            <a:endParaRPr lang="zh-CN" altLang="en-US" dirty="0" smtClean="0"/>
          </a:p>
          <a:p>
            <a:r>
              <a:rPr lang="en-US" dirty="0" smtClean="0"/>
              <a:t>“</a:t>
            </a:r>
            <a:r>
              <a:rPr lang="zh-CN" altLang="en-US" dirty="0" smtClean="0"/>
              <a:t>现金</a:t>
            </a:r>
            <a:r>
              <a:rPr lang="en-US" dirty="0" smtClean="0"/>
              <a:t>”</a:t>
            </a:r>
            <a:r>
              <a:rPr lang="zh-CN" altLang="en-US" dirty="0" smtClean="0"/>
              <a:t>项目的不变资金</a:t>
            </a:r>
            <a:r>
              <a:rPr lang="en-US" dirty="0" smtClean="0"/>
              <a:t>a</a:t>
            </a:r>
            <a:r>
              <a:rPr lang="zh-CN" altLang="en-US" dirty="0" smtClean="0"/>
              <a:t>＝</a:t>
            </a:r>
            <a:r>
              <a:rPr lang="en-US" dirty="0" smtClean="0"/>
              <a:t>160</a:t>
            </a:r>
            <a:r>
              <a:rPr lang="zh-CN" altLang="en-US" dirty="0" smtClean="0"/>
              <a:t>－</a:t>
            </a:r>
            <a:r>
              <a:rPr lang="en-US" dirty="0" smtClean="0"/>
              <a:t>0.05×3000</a:t>
            </a:r>
            <a:r>
              <a:rPr lang="zh-CN" altLang="en-US" dirty="0" smtClean="0"/>
              <a:t>＝</a:t>
            </a:r>
            <a:r>
              <a:rPr lang="en-US" dirty="0" smtClean="0"/>
              <a:t>10</a:t>
            </a:r>
            <a:r>
              <a:rPr lang="zh-CN" altLang="en-US" dirty="0" smtClean="0"/>
              <a:t>（万元）</a:t>
            </a:r>
            <a:endParaRPr lang="zh-CN" altLang="en-US" dirty="0" smtClean="0"/>
          </a:p>
          <a:p>
            <a:r>
              <a:rPr lang="zh-CN" altLang="en-US" dirty="0" smtClean="0"/>
              <a:t>（</a:t>
            </a:r>
            <a:r>
              <a:rPr lang="en-US" dirty="0" smtClean="0"/>
              <a:t>2</a:t>
            </a:r>
            <a:r>
              <a:rPr lang="zh-CN" altLang="en-US" dirty="0" smtClean="0"/>
              <a:t>）</a:t>
            </a:r>
            <a:r>
              <a:rPr lang="en-US" dirty="0" smtClean="0"/>
              <a:t>a</a:t>
            </a:r>
            <a:r>
              <a:rPr lang="zh-CN" altLang="en-US" dirty="0" smtClean="0"/>
              <a:t>＝</a:t>
            </a:r>
            <a:r>
              <a:rPr lang="en-US" dirty="0" smtClean="0"/>
              <a:t>10</a:t>
            </a:r>
            <a:r>
              <a:rPr lang="zh-CN" altLang="en-US" dirty="0" smtClean="0"/>
              <a:t>＋</a:t>
            </a:r>
            <a:r>
              <a:rPr lang="en-US" dirty="0" smtClean="0"/>
              <a:t>60</a:t>
            </a:r>
            <a:r>
              <a:rPr lang="zh-CN" altLang="en-US" dirty="0" smtClean="0"/>
              <a:t>＋</a:t>
            </a:r>
            <a:r>
              <a:rPr lang="en-US" dirty="0" smtClean="0"/>
              <a:t>100</a:t>
            </a:r>
            <a:r>
              <a:rPr lang="zh-CN" altLang="en-US" dirty="0" smtClean="0"/>
              <a:t>－（</a:t>
            </a:r>
            <a:r>
              <a:rPr lang="en-US" dirty="0" smtClean="0"/>
              <a:t>60</a:t>
            </a:r>
            <a:r>
              <a:rPr lang="zh-CN" altLang="en-US" dirty="0" smtClean="0"/>
              <a:t>＋</a:t>
            </a:r>
            <a:r>
              <a:rPr lang="en-US" dirty="0" smtClean="0"/>
              <a:t>20</a:t>
            </a:r>
            <a:r>
              <a:rPr lang="zh-CN" altLang="en-US" dirty="0" smtClean="0"/>
              <a:t>）＋</a:t>
            </a:r>
            <a:r>
              <a:rPr lang="en-US" dirty="0" smtClean="0"/>
              <a:t>510</a:t>
            </a:r>
            <a:r>
              <a:rPr lang="zh-CN" altLang="en-US" dirty="0" smtClean="0"/>
              <a:t>＝</a:t>
            </a:r>
            <a:r>
              <a:rPr lang="en-US" dirty="0" smtClean="0"/>
              <a:t>600</a:t>
            </a:r>
            <a:r>
              <a:rPr lang="zh-CN" altLang="en-US" dirty="0" smtClean="0"/>
              <a:t>（万元）</a:t>
            </a:r>
            <a:endParaRPr lang="zh-CN" altLang="en-US" dirty="0" smtClean="0"/>
          </a:p>
          <a:p>
            <a:r>
              <a:rPr lang="en-US" dirty="0" smtClean="0"/>
              <a:t>b</a:t>
            </a:r>
            <a:r>
              <a:rPr lang="zh-CN" altLang="en-US" dirty="0" smtClean="0"/>
              <a:t>＝</a:t>
            </a:r>
            <a:r>
              <a:rPr lang="en-US" dirty="0" smtClean="0"/>
              <a:t>0.05</a:t>
            </a:r>
            <a:r>
              <a:rPr lang="zh-CN" altLang="en-US" dirty="0" smtClean="0"/>
              <a:t>＋</a:t>
            </a:r>
            <a:r>
              <a:rPr lang="en-US" dirty="0" smtClean="0"/>
              <a:t>0.14</a:t>
            </a:r>
            <a:r>
              <a:rPr lang="zh-CN" altLang="en-US" dirty="0" smtClean="0"/>
              <a:t>＋</a:t>
            </a:r>
            <a:r>
              <a:rPr lang="en-US" dirty="0" smtClean="0"/>
              <a:t>0.22</a:t>
            </a:r>
            <a:r>
              <a:rPr lang="zh-CN" altLang="en-US" dirty="0" smtClean="0"/>
              <a:t>－（</a:t>
            </a:r>
            <a:r>
              <a:rPr lang="en-US" dirty="0" smtClean="0"/>
              <a:t>0.10</a:t>
            </a:r>
            <a:r>
              <a:rPr lang="zh-CN" altLang="en-US" dirty="0" smtClean="0"/>
              <a:t>＋</a:t>
            </a:r>
            <a:r>
              <a:rPr lang="en-US" dirty="0" smtClean="0"/>
              <a:t>0.01</a:t>
            </a:r>
            <a:r>
              <a:rPr lang="zh-CN" altLang="en-US" dirty="0" smtClean="0"/>
              <a:t>）＝</a:t>
            </a:r>
            <a:r>
              <a:rPr lang="en-US" dirty="0" smtClean="0"/>
              <a:t>0.30</a:t>
            </a:r>
            <a:r>
              <a:rPr lang="zh-CN" altLang="en-US" dirty="0" smtClean="0"/>
              <a:t>（万元）</a:t>
            </a:r>
            <a:endParaRPr lang="zh-CN" altLang="en-US" dirty="0" smtClean="0"/>
          </a:p>
          <a:p>
            <a:r>
              <a:rPr lang="en-US" dirty="0" smtClean="0"/>
              <a:t>y</a:t>
            </a:r>
            <a:r>
              <a:rPr lang="zh-CN" altLang="en-US" dirty="0" smtClean="0"/>
              <a:t>＝</a:t>
            </a:r>
            <a:r>
              <a:rPr lang="en-US" dirty="0" smtClean="0"/>
              <a:t>600</a:t>
            </a:r>
            <a:r>
              <a:rPr lang="zh-CN" altLang="en-US" dirty="0" smtClean="0"/>
              <a:t>＋</a:t>
            </a:r>
            <a:r>
              <a:rPr lang="en-US" dirty="0" smtClean="0"/>
              <a:t>0.3x</a:t>
            </a:r>
            <a:endParaRPr lang="zh-CN" altLang="en-US" dirty="0" smtClean="0"/>
          </a:p>
          <a:p>
            <a:r>
              <a:rPr lang="zh-CN" altLang="en-US" dirty="0" smtClean="0"/>
              <a:t>（</a:t>
            </a:r>
            <a:r>
              <a:rPr lang="en-US" dirty="0" smtClean="0"/>
              <a:t>3</a:t>
            </a:r>
            <a:r>
              <a:rPr lang="zh-CN" altLang="en-US" dirty="0" smtClean="0"/>
              <a:t>）资金需要总量＝</a:t>
            </a:r>
            <a:r>
              <a:rPr lang="en-US" dirty="0" smtClean="0"/>
              <a:t>600</a:t>
            </a:r>
            <a:r>
              <a:rPr lang="zh-CN" altLang="en-US" dirty="0" smtClean="0"/>
              <a:t>＋</a:t>
            </a:r>
            <a:r>
              <a:rPr lang="en-US" dirty="0" smtClean="0"/>
              <a:t>0.3×3000×</a:t>
            </a:r>
            <a:r>
              <a:rPr lang="zh-CN" altLang="en-US" dirty="0" smtClean="0"/>
              <a:t>（</a:t>
            </a:r>
            <a:r>
              <a:rPr lang="en-US" dirty="0" smtClean="0"/>
              <a:t>1</a:t>
            </a:r>
            <a:r>
              <a:rPr lang="zh-CN" altLang="en-US" dirty="0" smtClean="0"/>
              <a:t>＋</a:t>
            </a:r>
            <a:r>
              <a:rPr lang="en-US" dirty="0" smtClean="0"/>
              <a:t>40%</a:t>
            </a:r>
            <a:r>
              <a:rPr lang="zh-CN" altLang="en-US" dirty="0" smtClean="0"/>
              <a:t>）＝</a:t>
            </a:r>
            <a:r>
              <a:rPr lang="en-US" dirty="0" smtClean="0"/>
              <a:t>1860</a:t>
            </a:r>
            <a:r>
              <a:rPr lang="zh-CN" altLang="en-US" dirty="0" smtClean="0"/>
              <a:t>（万元）</a:t>
            </a:r>
            <a:endParaRPr lang="zh-CN" altLang="en-US" dirty="0" smtClean="0"/>
          </a:p>
          <a:p>
            <a:r>
              <a:rPr lang="zh-CN" altLang="en-US" dirty="0" smtClean="0"/>
              <a:t>需新增资金＝</a:t>
            </a:r>
            <a:r>
              <a:rPr lang="en-US" dirty="0" smtClean="0"/>
              <a:t>3000×40%×0.3</a:t>
            </a:r>
            <a:r>
              <a:rPr lang="zh-CN" altLang="en-US" dirty="0" smtClean="0"/>
              <a:t>＝</a:t>
            </a:r>
            <a:r>
              <a:rPr lang="en-US" dirty="0" smtClean="0"/>
              <a:t>360</a:t>
            </a:r>
            <a:r>
              <a:rPr lang="zh-CN" altLang="en-US" dirty="0" smtClean="0"/>
              <a:t>（万元）</a:t>
            </a:r>
            <a:endParaRPr lang="zh-CN" alt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10962</Words>
  <Application>WPS 演示</Application>
  <PresentationFormat>全屏显示(16:9)</PresentationFormat>
  <Paragraphs>507</Paragraphs>
  <Slides>104</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104</vt:i4>
      </vt:variant>
    </vt:vector>
  </HeadingPairs>
  <TitlesOfParts>
    <vt:vector size="119" baseType="lpstr">
      <vt:lpstr>Arial</vt:lpstr>
      <vt:lpstr>宋体</vt:lpstr>
      <vt:lpstr>Wingdings</vt:lpstr>
      <vt:lpstr>微软雅黑</vt:lpstr>
      <vt:lpstr>黑体</vt:lpstr>
      <vt:lpstr>华文中宋</vt:lpstr>
      <vt:lpstr>Arial Unicode MS</vt:lpstr>
      <vt:lpstr>Calibri</vt:lpstr>
      <vt:lpstr>Times New Roman</vt:lpstr>
      <vt:lpstr>华文行楷</vt:lpstr>
      <vt:lpstr>Benguiat Bk BT</vt:lpstr>
      <vt:lpstr>Kozuka Gothic Pro B</vt:lpstr>
      <vt:lpstr>Segoe Print</vt:lpstr>
      <vt:lpstr>MS Mincho</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尤霏霏</dc:creator>
  <cp:lastModifiedBy>执着妹儿</cp:lastModifiedBy>
  <cp:revision>34</cp:revision>
  <dcterms:created xsi:type="dcterms:W3CDTF">2015-05-28T10:03:00Z</dcterms:created>
  <dcterms:modified xsi:type="dcterms:W3CDTF">2018-08-27T10:23:56Z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